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81" r:id="rId6"/>
    <p:sldId id="278" r:id="rId7"/>
    <p:sldId id="277" r:id="rId8"/>
    <p:sldId id="282" r:id="rId9"/>
    <p:sldId id="258" r:id="rId10"/>
    <p:sldId id="263" r:id="rId11"/>
    <p:sldId id="273" r:id="rId12"/>
    <p:sldId id="274" r:id="rId13"/>
    <p:sldId id="275" r:id="rId14"/>
    <p:sldId id="276" r:id="rId15"/>
    <p:sldId id="284" r:id="rId16"/>
    <p:sldId id="268" r:id="rId17"/>
    <p:sldId id="272" r:id="rId18"/>
    <p:sldId id="285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  <a:srgbClr val="4F81D5"/>
    <a:srgbClr val="E9F7F4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7" autoAdjust="0"/>
    <p:restoredTop sz="84902" autoAdjust="0"/>
  </p:normalViewPr>
  <p:slideViewPr>
    <p:cSldViewPr>
      <p:cViewPr varScale="1">
        <p:scale>
          <a:sx n="55" d="100"/>
          <a:sy n="55" d="100"/>
        </p:scale>
        <p:origin x="-6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D7CB7-1C35-4796-BF70-886260475ADB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0FF23-8EF9-4379-ADC8-EA021EF94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01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smed.com/index.php?option=com_content&amp;view=article&amp;id=257&amp;Itemid=125&amp;lang=e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respiratory diseases</a:t>
            </a:r>
          </a:p>
          <a:p>
            <a:r>
              <a:rPr lang="en-US" dirty="0" smtClean="0"/>
              <a:t>COPD, asthma,</a:t>
            </a:r>
            <a:r>
              <a:rPr lang="en-US" baseline="0" dirty="0" smtClean="0"/>
              <a:t>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FF23-8EF9-4379-ADC8-EA021EF946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57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</a:t>
            </a:r>
            <a:r>
              <a:rPr lang="en-US" baseline="0" dirty="0" smtClean="0"/>
              <a:t> rate calculation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File size calculation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Sensor hooked t </a:t>
            </a:r>
            <a:r>
              <a:rPr lang="en-US" baseline="0" dirty="0" err="1" smtClean="0"/>
              <a:t>ocomputer</a:t>
            </a:r>
            <a:r>
              <a:rPr lang="en-US" baseline="0" dirty="0" smtClean="0"/>
              <a:t>. Computer saves at sampling rate of 48-192. Uploaded as such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File size before sample rate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Sample rate -&gt; </a:t>
            </a:r>
            <a:r>
              <a:rPr lang="en-US" baseline="0" dirty="0" err="1" smtClean="0"/>
              <a:t>nyquist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FF23-8EF9-4379-ADC8-EA021EF946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33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FF23-8EF9-4379-ADC8-EA021EF946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15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ATS standards – accuracy/precision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FF23-8EF9-4379-ADC8-EA021EF946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49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http://www.cosmed.com/index.php?option=com_content&amp;view=article&amp;id=257&amp;Itemid=125&amp;lang=en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FF23-8EF9-4379-ADC8-EA021EF946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37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FEV1/FVC = 75-80%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FF23-8EF9-4379-ADC8-EA021EF946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14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Commercial 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FF23-8EF9-4379-ADC8-EA021EF946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24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Hindrances- cost, access to doctors, equipment</a:t>
            </a:r>
            <a:r>
              <a:rPr lang="en-US" baseline="0" dirty="0" smtClean="0"/>
              <a:t> needs to be calibrated, disposable mouthpieces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FF23-8EF9-4379-ADC8-EA021EF946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15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FF23-8EF9-4379-ADC8-EA021EF946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93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Process: isolate dominant frequencies, filter, perform calculations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-compare to predicted values</a:t>
            </a:r>
          </a:p>
          <a:p>
            <a:endParaRPr lang="en-US" dirty="0" smtClean="0"/>
          </a:p>
          <a:p>
            <a:r>
              <a:rPr lang="en-US" dirty="0" smtClean="0"/>
              <a:t>Make</a:t>
            </a:r>
            <a:r>
              <a:rPr lang="en-US" baseline="0" dirty="0" smtClean="0"/>
              <a:t> more concise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Debate further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FF23-8EF9-4379-ADC8-EA021EF946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86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60 – common in literature</a:t>
            </a:r>
          </a:p>
          <a:p>
            <a:endParaRPr lang="en-US" dirty="0" smtClean="0"/>
          </a:p>
          <a:p>
            <a:r>
              <a:rPr lang="en-US" dirty="0" smtClean="0"/>
              <a:t>Title</a:t>
            </a:r>
            <a:r>
              <a:rPr lang="en-US" baseline="0" dirty="0" smtClean="0"/>
              <a:t> columns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FF23-8EF9-4379-ADC8-EA021EF946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23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accuracy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0FF23-8EF9-4379-ADC8-EA021EF946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5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8CD2-D0D3-485D-A548-E82348AC35D6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236F-A6EF-4CB1-A54D-1C820C618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04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8CD2-D0D3-485D-A548-E82348AC35D6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236F-A6EF-4CB1-A54D-1C820C618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7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8CD2-D0D3-485D-A548-E82348AC35D6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236F-A6EF-4CB1-A54D-1C820C618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9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8CD2-D0D3-485D-A548-E82348AC35D6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236F-A6EF-4CB1-A54D-1C820C618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9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8CD2-D0D3-485D-A548-E82348AC35D6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236F-A6EF-4CB1-A54D-1C820C618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8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8CD2-D0D3-485D-A548-E82348AC35D6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236F-A6EF-4CB1-A54D-1C820C618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44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8CD2-D0D3-485D-A548-E82348AC35D6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236F-A6EF-4CB1-A54D-1C820C618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5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8CD2-D0D3-485D-A548-E82348AC35D6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236F-A6EF-4CB1-A54D-1C820C618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5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8CD2-D0D3-485D-A548-E82348AC35D6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236F-A6EF-4CB1-A54D-1C820C618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78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8CD2-D0D3-485D-A548-E82348AC35D6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236F-A6EF-4CB1-A54D-1C820C618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8CD2-D0D3-485D-A548-E82348AC35D6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236F-A6EF-4CB1-A54D-1C820C618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5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88CD2-D0D3-485D-A548-E82348AC35D6}" type="datetimeFigureOut">
              <a:rPr lang="en-US" smtClean="0"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9236F-A6EF-4CB1-A54D-1C820C618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292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43000"/>
            <a:ext cx="4191000" cy="2232025"/>
          </a:xfrm>
        </p:spPr>
        <p:txBody>
          <a:bodyPr/>
          <a:lstStyle/>
          <a:p>
            <a:pPr algn="l"/>
            <a:r>
              <a:rPr lang="en-US" dirty="0" smtClean="0"/>
              <a:t>Spirometer Software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en-US" dirty="0" smtClean="0"/>
              <a:t>Olga </a:t>
            </a:r>
            <a:r>
              <a:rPr lang="en-US" dirty="0" err="1" smtClean="0"/>
              <a:t>Neyman</a:t>
            </a:r>
            <a:endParaRPr lang="en-US" dirty="0" smtClean="0"/>
          </a:p>
          <a:p>
            <a:pPr algn="l"/>
            <a:r>
              <a:rPr lang="en-US" dirty="0" smtClean="0"/>
              <a:t>Team mates: Jessie Butts, Abby Cohen</a:t>
            </a:r>
          </a:p>
          <a:p>
            <a:pPr algn="l"/>
            <a:r>
              <a:rPr lang="en-US" dirty="0" smtClean="0"/>
              <a:t>Client: Dr. </a:t>
            </a:r>
            <a:r>
              <a:rPr lang="en-US" dirty="0" err="1" smtClean="0"/>
              <a:t>Klaesner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3" t="41097" r="5785" b="33575"/>
          <a:stretch/>
        </p:blipFill>
        <p:spPr bwMode="auto">
          <a:xfrm>
            <a:off x="4876800" y="1066800"/>
            <a:ext cx="3661410" cy="2682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432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Identify a sensor to pick up the audio signal from the fluidic oscillator</a:t>
            </a:r>
          </a:p>
          <a:p>
            <a:endParaRPr lang="en-US" dirty="0" smtClean="0"/>
          </a:p>
          <a:p>
            <a:r>
              <a:rPr lang="en-US" dirty="0" smtClean="0"/>
              <a:t>Interface the sensor between the existing hardware and a computer</a:t>
            </a:r>
          </a:p>
          <a:p>
            <a:endParaRPr lang="en-US" dirty="0" smtClean="0"/>
          </a:p>
          <a:p>
            <a:r>
              <a:rPr lang="en-US" dirty="0" smtClean="0"/>
              <a:t>Design software with a web-based user-friendly interface to read and process the audio signal</a:t>
            </a:r>
          </a:p>
          <a:p>
            <a:endParaRPr lang="en-US" dirty="0"/>
          </a:p>
          <a:p>
            <a:r>
              <a:rPr lang="en-US" dirty="0" smtClean="0"/>
              <a:t>Output </a:t>
            </a:r>
            <a:r>
              <a:rPr lang="en-US" dirty="0" err="1" smtClean="0"/>
              <a:t>spirometry</a:t>
            </a:r>
            <a:r>
              <a:rPr lang="en-US" dirty="0" smtClean="0"/>
              <a:t> curves and parameters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04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Selected Design Requirements: Sensor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638334"/>
              </p:ext>
            </p:extLst>
          </p:nvPr>
        </p:nvGraphicFramePr>
        <p:xfrm>
          <a:off x="685800" y="1905000"/>
          <a:ext cx="7620000" cy="43281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810000"/>
                <a:gridCol w="3810000"/>
              </a:tblGrid>
              <a:tr h="38099"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Specification</a:t>
                      </a:r>
                      <a:endParaRPr lang="en-US" sz="3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Desired Value</a:t>
                      </a:r>
                      <a:endParaRPr lang="en-US" sz="3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Cost </a:t>
                      </a:r>
                      <a:endParaRPr lang="en-US" sz="2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&lt;5$</a:t>
                      </a:r>
                      <a:endParaRPr lang="en-US" sz="2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Frequency Response</a:t>
                      </a:r>
                      <a:endParaRPr lang="en-US" sz="2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0Hz </a:t>
                      </a:r>
                      <a:r>
                        <a:rPr lang="en-US" sz="2800" dirty="0" smtClean="0">
                          <a:effectLst/>
                        </a:rPr>
                        <a:t>-1 </a:t>
                      </a:r>
                      <a:r>
                        <a:rPr lang="en-US" sz="2800" dirty="0">
                          <a:effectLst/>
                        </a:rPr>
                        <a:t>kHz</a:t>
                      </a:r>
                      <a:endParaRPr lang="en-US" sz="2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Type</a:t>
                      </a:r>
                      <a:endParaRPr lang="en-US" sz="2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Noise Cancelling</a:t>
                      </a:r>
                      <a:endParaRPr lang="en-US" sz="2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Signal-to-Noise Ratio</a:t>
                      </a:r>
                      <a:endParaRPr lang="en-US" sz="2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&gt; 60 dB</a:t>
                      </a:r>
                      <a:endParaRPr lang="en-US" sz="2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Directionality</a:t>
                      </a:r>
                      <a:endParaRPr lang="en-US" sz="2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Unidirectional </a:t>
                      </a:r>
                      <a:endParaRPr lang="en-US" sz="2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Shape</a:t>
                      </a:r>
                      <a:endParaRPr lang="en-US" sz="2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Circular </a:t>
                      </a:r>
                      <a:endParaRPr lang="en-US" sz="2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Dimensions</a:t>
                      </a:r>
                      <a:endParaRPr lang="en-US" sz="2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800">
                          <a:effectLst/>
                        </a:rPr>
                        <a:t>Diameter</a:t>
                      </a:r>
                      <a:endParaRPr lang="en-US" sz="2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0.16 cm– 1.27 cm</a:t>
                      </a:r>
                      <a:endParaRPr lang="en-US" sz="2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800" dirty="0">
                          <a:effectLst/>
                        </a:rPr>
                        <a:t>Height</a:t>
                      </a:r>
                      <a:endParaRPr lang="en-US" sz="2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&lt; 2.5 cm</a:t>
                      </a:r>
                      <a:endParaRPr lang="en-US" sz="2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26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Selected Design Requirements: Software: Functional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888645"/>
              </p:ext>
            </p:extLst>
          </p:nvPr>
        </p:nvGraphicFramePr>
        <p:xfrm>
          <a:off x="533400" y="2362199"/>
          <a:ext cx="8001000" cy="365760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000500"/>
                <a:gridCol w="4000500"/>
              </a:tblGrid>
              <a:tr h="51629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effectLst/>
                        </a:rPr>
                        <a:t>Specification</a:t>
                      </a:r>
                      <a:endParaRPr lang="en-US" sz="3200" dirty="0" smtClean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effectLst/>
                        </a:rPr>
                        <a:t>Desired Value</a:t>
                      </a:r>
                      <a:endParaRPr lang="en-US" sz="3200" dirty="0" smtClean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299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User access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Free </a:t>
                      </a:r>
                      <a:r>
                        <a:rPr lang="en-US" sz="2800" u="none" strike="noStrike" dirty="0" smtClean="0">
                          <a:effectLst/>
                        </a:rPr>
                        <a:t>access- 24/7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896102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Required patient information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age, gender, height, ethnicity, weight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45299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Maneuver supported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FVC and FEV1 maneuver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133920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Display of data </a:t>
                      </a:r>
                      <a:r>
                        <a:rPr lang="en-US" sz="2800" u="none" strike="noStrike" dirty="0" smtClean="0">
                          <a:effectLst/>
                        </a:rPr>
                        <a:t>acceptability </a:t>
                      </a:r>
                      <a:r>
                        <a:rPr lang="en-US" sz="2800" u="none" strike="noStrike" dirty="0">
                          <a:effectLst/>
                        </a:rPr>
                        <a:t>and data troubleshooting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>
                          <a:effectLst/>
                        </a:rPr>
                        <a:t>Display success</a:t>
                      </a:r>
                      <a:r>
                        <a:rPr lang="en-US" sz="2800" u="none" strike="noStrike" baseline="0" dirty="0" smtClean="0">
                          <a:effectLst/>
                        </a:rPr>
                        <a:t> of</a:t>
                      </a:r>
                      <a:r>
                        <a:rPr lang="en-US" sz="2800" u="none" strike="noStrike" dirty="0" smtClean="0">
                          <a:effectLst/>
                        </a:rPr>
                        <a:t> maneuver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03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Selected Design Requirements: Software: Signal Processing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969569"/>
              </p:ext>
            </p:extLst>
          </p:nvPr>
        </p:nvGraphicFramePr>
        <p:xfrm>
          <a:off x="613913" y="1828800"/>
          <a:ext cx="7696200" cy="234382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848100"/>
                <a:gridCol w="3848100"/>
              </a:tblGrid>
              <a:tr h="26894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effectLst/>
                        </a:rPr>
                        <a:t>Specification</a:t>
                      </a:r>
                      <a:endParaRPr lang="en-US" sz="3200" dirty="0" smtClean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effectLst/>
                        </a:rPr>
                        <a:t>Desired Value</a:t>
                      </a:r>
                      <a:endParaRPr lang="en-US" sz="3200" dirty="0" smtClean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8941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Data/Web interaction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Store and forward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6894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u="none" strike="noStrike" dirty="0" smtClean="0">
                          <a:effectLst/>
                        </a:rPr>
                        <a:t>File Size</a:t>
                      </a:r>
                      <a:endParaRPr lang="en-US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u="none" strike="noStrike" dirty="0" smtClean="0">
                          <a:effectLst/>
                        </a:rPr>
                        <a:t>1.7 MB-17 MB</a:t>
                      </a:r>
                      <a:endParaRPr lang="en-US" sz="2800" b="0" i="0" u="none" strike="noStrike" dirty="0" smtClean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68941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>
                          <a:effectLst/>
                        </a:rPr>
                        <a:t>Sampling </a:t>
                      </a:r>
                      <a:r>
                        <a:rPr lang="en-US" sz="2800" u="none" strike="noStrike" dirty="0">
                          <a:effectLst/>
                        </a:rPr>
                        <a:t>Rate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>
                          <a:effectLst/>
                        </a:rPr>
                        <a:t>1750 Hz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53788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Signal processing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Noise </a:t>
                      </a:r>
                      <a:r>
                        <a:rPr lang="en-US" sz="2800" u="none" strike="noStrike" dirty="0" smtClean="0">
                          <a:effectLst/>
                        </a:rPr>
                        <a:t>cancelling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60387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max </a:t>
            </a:r>
            <a:r>
              <a:rPr lang="en-US" b="1" dirty="0" smtClean="0"/>
              <a:t>frequency/ </a:t>
            </a:r>
            <a:r>
              <a:rPr lang="en-US" b="1" dirty="0" err="1" smtClean="0"/>
              <a:t>Nyquist</a:t>
            </a:r>
            <a:r>
              <a:rPr lang="en-US" b="1" dirty="0" smtClean="0"/>
              <a:t> </a:t>
            </a:r>
            <a:r>
              <a:rPr lang="en-US" b="1" dirty="0"/>
              <a:t>=  700 Hz </a:t>
            </a:r>
          </a:p>
          <a:p>
            <a:r>
              <a:rPr lang="en-US" b="1" dirty="0" smtClean="0"/>
              <a:t>To </a:t>
            </a:r>
            <a:r>
              <a:rPr lang="en-US" b="1" dirty="0"/>
              <a:t>prevent aliasing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-747539" y="4310624"/>
                <a:ext cx="9271240" cy="936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𝑭𝒊𝒍𝒆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𝑺𝒊𝒛𝒆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𝑩𝒊𝒕</m:t>
                      </m:r>
                      <m:r>
                        <a:rPr lang="en-US" b="1" i="1">
                          <a:latin typeface="Cambria Math"/>
                        </a:rPr>
                        <m:t> </m:t>
                      </m:r>
                      <m:r>
                        <a:rPr lang="en-US" b="1" i="1">
                          <a:latin typeface="Cambria Math"/>
                        </a:rPr>
                        <m:t>𝑫𝒆𝒑𝒕𝒉</m:t>
                      </m:r>
                      <m:r>
                        <a:rPr lang="en-US" b="1" i="1">
                          <a:latin typeface="Cambria Math"/>
                        </a:rPr>
                        <m:t> ×</m:t>
                      </m:r>
                      <m:r>
                        <a:rPr lang="en-US" b="1" i="1">
                          <a:latin typeface="Cambria Math"/>
                        </a:rPr>
                        <m:t>𝑺𝒂𝒎𝒑𝒍𝒆</m:t>
                      </m:r>
                      <m:r>
                        <a:rPr lang="en-US" b="1" i="1">
                          <a:latin typeface="Cambria Math"/>
                        </a:rPr>
                        <m:t> </m:t>
                      </m:r>
                      <m:r>
                        <a:rPr lang="en-US" b="1" i="1">
                          <a:latin typeface="Cambria Math"/>
                        </a:rPr>
                        <m:t>𝑹𝒂𝒕𝒆</m:t>
                      </m:r>
                      <m:r>
                        <a:rPr lang="en-US" b="1" i="1">
                          <a:latin typeface="Cambria Math"/>
                        </a:rPr>
                        <m:t> × </m:t>
                      </m:r>
                      <m:r>
                        <a:rPr lang="en-US" b="1" i="1">
                          <a:latin typeface="Cambria Math"/>
                        </a:rPr>
                        <m:t>𝑹𝒆𝒄𝒐𝒓𝒅𝒊𝒏𝒈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b="1" i="1">
                          <a:latin typeface="Cambria Math"/>
                        </a:rPr>
                        <m:t>𝑳𝒆𝒏𝒈𝒕𝒉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×</m:t>
                      </m:r>
                      <m:r>
                        <a:rPr lang="en-US" b="1" i="1">
                          <a:latin typeface="Cambria Math"/>
                        </a:rPr>
                        <m:t>𝑵𝒖𝒎𝒃𝒆𝒓</m:t>
                      </m:r>
                      <m:r>
                        <a:rPr lang="en-US" b="1" i="1">
                          <a:latin typeface="Cambria Math"/>
                        </a:rPr>
                        <m:t> </m:t>
                      </m:r>
                      <m:r>
                        <a:rPr lang="en-US" b="1" i="1">
                          <a:latin typeface="Cambria Math"/>
                        </a:rPr>
                        <m:t>𝒐𝒇</m:t>
                      </m:r>
                      <m:r>
                        <a:rPr lang="en-US" b="1" i="1">
                          <a:latin typeface="Cambria Math"/>
                        </a:rPr>
                        <m:t> </m:t>
                      </m:r>
                      <m:r>
                        <a:rPr lang="en-US" b="1" i="1">
                          <a:latin typeface="Cambria Math"/>
                        </a:rPr>
                        <m:t>𝑪𝒉𝒂𝒏𝒏𝒆𝒍𝒔</m:t>
                      </m:r>
                      <m:r>
                        <a:rPr lang="en-US" b="1" i="1">
                          <a:latin typeface="Cambria Math"/>
                        </a:rPr>
                        <m:t> ×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𝒃𝒚𝒕𝒆𝒔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8 </m:t>
                          </m:r>
                          <m:r>
                            <a:rPr lang="en-US" b="1" i="1">
                              <a:latin typeface="Cambria Math"/>
                            </a:rPr>
                            <m:t>𝒃𝒊𝒕𝒔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b="1" i="1">
                          <a:latin typeface="Cambria Math"/>
                        </a:rPr>
                        <m:t>×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𝑲𝑩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𝟏𝟎𝟐𝟒</m:t>
                          </m:r>
                          <m:r>
                            <a:rPr lang="en-US" b="1" i="1">
                              <a:latin typeface="Cambria Math"/>
                            </a:rPr>
                            <m:t> </m:t>
                          </m:r>
                          <m:r>
                            <a:rPr lang="en-US" b="1" i="1">
                              <a:latin typeface="Cambria Math"/>
                            </a:rPr>
                            <m:t>𝒃𝒚𝒕𝒆𝒔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b="1" i="1">
                          <a:latin typeface="Cambria Math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𝑴𝑩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𝟏𝟎𝟐𝟒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b="1" i="1">
                              <a:latin typeface="Cambria Math"/>
                            </a:rPr>
                            <m:t>𝑲𝑩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7539" y="4310624"/>
                <a:ext cx="9271240" cy="9365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09600" y="5122151"/>
            <a:ext cx="7407215" cy="120032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b="1" dirty="0" smtClean="0"/>
              <a:t>Bit Depth = 24 bits/sec</a:t>
            </a:r>
          </a:p>
          <a:p>
            <a:r>
              <a:rPr lang="en-US" b="1" dirty="0" smtClean="0"/>
              <a:t>Sample Rate = 48kHz – 192kHz</a:t>
            </a:r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Recording Length = 6-15 sec</a:t>
            </a:r>
          </a:p>
          <a:p>
            <a:r>
              <a:rPr lang="en-US" b="1" dirty="0" smtClean="0"/>
              <a:t>Channels = 2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377892" y="6337956"/>
                <a:ext cx="30203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 i="1">
                          <a:latin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</a:rPr>
                        <m:t>𝟓</m:t>
                      </m:r>
                      <m:r>
                        <a:rPr lang="en-US" b="1" i="1">
                          <a:latin typeface="Cambria Math"/>
                        </a:rPr>
                        <m:t> ×</m:t>
                      </m:r>
                      <m:r>
                        <a:rPr lang="en-US" b="1" i="1">
                          <a:latin typeface="Cambria Math"/>
                        </a:rPr>
                        <m:t>𝑵𝒚𝒒𝒖𝒊𝒔𝒕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𝟏𝟕𝟓𝟎</m:t>
                      </m:r>
                      <m:r>
                        <a:rPr lang="en-US" b="1" i="1">
                          <a:latin typeface="Cambria Math"/>
                        </a:rPr>
                        <m:t> </m:t>
                      </m:r>
                      <m:r>
                        <a:rPr lang="en-US" b="1" i="1">
                          <a:latin typeface="Cambria Math"/>
                        </a:rPr>
                        <m:t>𝑯𝒛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892" y="6337956"/>
                <a:ext cx="302037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97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Selected Design Requirements: Software: 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320773"/>
              </p:ext>
            </p:extLst>
          </p:nvPr>
        </p:nvGraphicFramePr>
        <p:xfrm>
          <a:off x="838200" y="1676400"/>
          <a:ext cx="7696200" cy="444436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848100"/>
                <a:gridCol w="1866900"/>
                <a:gridCol w="1981200"/>
              </a:tblGrid>
              <a:tr h="39793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effectLst/>
                        </a:rPr>
                        <a:t>Specification</a:t>
                      </a:r>
                      <a:endParaRPr lang="en-US" sz="3200" dirty="0" smtClean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effectLst/>
                        </a:rPr>
                        <a:t>Desired Value</a:t>
                      </a:r>
                      <a:endParaRPr lang="en-US" sz="3200" dirty="0" smtClean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793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Reference values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NHANES3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47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Values calculated from data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>
                          <a:effectLst/>
                        </a:rPr>
                        <a:t>FVC</a:t>
                      </a:r>
                    </a:p>
                    <a:p>
                      <a:pPr algn="l" fontAlgn="b"/>
                      <a:r>
                        <a:rPr lang="en-US" sz="2800" u="none" strike="noStrike" dirty="0" smtClean="0">
                          <a:effectLst/>
                        </a:rPr>
                        <a:t>FEV</a:t>
                      </a:r>
                      <a:r>
                        <a:rPr lang="en-US" sz="2800" u="none" strike="noStrike" baseline="-25000" dirty="0" smtClean="0">
                          <a:effectLst/>
                        </a:rPr>
                        <a:t>1</a:t>
                      </a:r>
                    </a:p>
                    <a:p>
                      <a:pPr algn="l" fontAlgn="b"/>
                      <a:r>
                        <a:rPr lang="en-US" sz="2800" u="none" strike="noStrike" dirty="0" smtClean="0">
                          <a:effectLst/>
                        </a:rPr>
                        <a:t>FEV</a:t>
                      </a:r>
                      <a:r>
                        <a:rPr lang="en-US" sz="2800" u="none" strike="noStrike" baseline="-25000" dirty="0" smtClean="0">
                          <a:effectLst/>
                        </a:rPr>
                        <a:t>6</a:t>
                      </a:r>
                    </a:p>
                    <a:p>
                      <a:pPr algn="l" fontAlgn="b"/>
                      <a:r>
                        <a:rPr lang="en-US" sz="2800" u="none" strike="noStrike" dirty="0" smtClean="0">
                          <a:effectLst/>
                        </a:rPr>
                        <a:t>Change between </a:t>
                      </a:r>
                      <a:r>
                        <a:rPr lang="en-US" sz="2800" u="none" strike="noStrike" dirty="0">
                          <a:effectLst/>
                        </a:rPr>
                        <a:t>tests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>
                          <a:effectLst/>
                        </a:rPr>
                        <a:t>Expiration time</a:t>
                      </a:r>
                    </a:p>
                    <a:p>
                      <a:pPr algn="l" fontAlgn="b"/>
                      <a:r>
                        <a:rPr lang="en-US" sz="2800" u="none" strike="noStrike" dirty="0" smtClean="0">
                          <a:effectLst/>
                        </a:rPr>
                        <a:t>FEV</a:t>
                      </a:r>
                      <a:r>
                        <a:rPr lang="en-US" sz="2800" u="none" strike="noStrike" baseline="-25000" dirty="0" smtClean="0">
                          <a:effectLst/>
                        </a:rPr>
                        <a:t>1</a:t>
                      </a:r>
                      <a:r>
                        <a:rPr lang="en-US" sz="2800" u="none" strike="noStrike" dirty="0" smtClean="0">
                          <a:effectLst/>
                        </a:rPr>
                        <a:t>/FVC</a:t>
                      </a:r>
                    </a:p>
                    <a:p>
                      <a:pPr algn="l" fontAlgn="b"/>
                      <a:r>
                        <a:rPr lang="en-US" sz="2800" u="none" strike="noStrike" dirty="0" smtClean="0">
                          <a:effectLst/>
                        </a:rPr>
                        <a:t>FEV</a:t>
                      </a:r>
                      <a:r>
                        <a:rPr lang="en-US" sz="2800" u="none" strike="noStrike" baseline="-25000" dirty="0" smtClean="0">
                          <a:effectLst/>
                        </a:rPr>
                        <a:t>1</a:t>
                      </a:r>
                      <a:r>
                        <a:rPr lang="en-US" sz="2800" u="none" strike="noStrike" dirty="0" smtClean="0">
                          <a:effectLst/>
                        </a:rPr>
                        <a:t>/FEV</a:t>
                      </a:r>
                      <a:r>
                        <a:rPr lang="en-US" sz="2800" u="none" strike="noStrike" baseline="-25000" dirty="0" smtClean="0">
                          <a:effectLst/>
                        </a:rPr>
                        <a:t>6</a:t>
                      </a:r>
                    </a:p>
                    <a:p>
                      <a:pPr algn="l" fontAlgn="b"/>
                      <a:r>
                        <a:rPr lang="en-US" sz="2800" u="none" strike="noStrike" dirty="0" smtClean="0">
                          <a:effectLst/>
                        </a:rPr>
                        <a:t>FEF</a:t>
                      </a:r>
                      <a:r>
                        <a:rPr lang="en-US" sz="2800" u="none" strike="noStrike" baseline="-25000" dirty="0" smtClean="0">
                          <a:effectLst/>
                        </a:rPr>
                        <a:t>25-75%</a:t>
                      </a:r>
                    </a:p>
                    <a:p>
                      <a:pPr algn="l" fontAlgn="b"/>
                      <a:r>
                        <a:rPr lang="en-US" sz="2800" u="none" strike="noStrike" dirty="0" smtClean="0">
                          <a:effectLst/>
                        </a:rPr>
                        <a:t>FEF</a:t>
                      </a:r>
                      <a:r>
                        <a:rPr lang="en-US" sz="2800" u="none" strike="noStrike" baseline="-25000" dirty="0" smtClean="0">
                          <a:effectLst/>
                        </a:rPr>
                        <a:t>X%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95866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Graphs compiled from data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Flow-volume curve, Volume-time curve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42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Selected Design Requirements: Software: ATS Standards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5919"/>
              </p:ext>
            </p:extLst>
          </p:nvPr>
        </p:nvGraphicFramePr>
        <p:xfrm>
          <a:off x="762000" y="1981200"/>
          <a:ext cx="7924800" cy="374971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962400"/>
                <a:gridCol w="3962400"/>
              </a:tblGrid>
              <a:tr h="43038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 smtClean="0">
                          <a:effectLst/>
                        </a:rPr>
                        <a:t>Accuracy and Precision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038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effectLst/>
                        </a:rPr>
                        <a:t>Specification</a:t>
                      </a:r>
                      <a:endParaRPr lang="en-US" sz="3200" dirty="0" smtClean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/>
                        </a:rPr>
                        <a:t>Desired Value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F81BD"/>
                    </a:solidFill>
                  </a:tcPr>
                </a:tc>
              </a:tr>
              <a:tr h="74698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FVC Accuracy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+-3% (+-3.5% if using a calibration syringe)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761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FEV</a:t>
                      </a:r>
                      <a:r>
                        <a:rPr lang="en-US" sz="2800" u="none" strike="noStrike" baseline="-25000" dirty="0">
                          <a:effectLst/>
                        </a:rPr>
                        <a:t>1</a:t>
                      </a:r>
                      <a:endParaRPr lang="en-US" sz="28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+-3%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7761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FEF</a:t>
                      </a:r>
                      <a:r>
                        <a:rPr lang="en-US" sz="2800" u="none" strike="noStrike" baseline="-25000" dirty="0">
                          <a:effectLst/>
                        </a:rPr>
                        <a:t>25-75%</a:t>
                      </a:r>
                      <a:r>
                        <a:rPr lang="en-US" sz="2800" u="none" strike="noStrike" dirty="0">
                          <a:effectLst/>
                        </a:rPr>
                        <a:t> Accuracy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+-5%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101985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Reproducibility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Largest FVC and FEV</a:t>
                      </a:r>
                      <a:r>
                        <a:rPr lang="en-US" sz="2800" u="none" strike="noStrike" baseline="-25000" dirty="0">
                          <a:effectLst/>
                        </a:rPr>
                        <a:t>1</a:t>
                      </a:r>
                      <a:r>
                        <a:rPr lang="en-US" sz="2800" u="none" strike="noStrike" dirty="0">
                          <a:effectLst/>
                        </a:rPr>
                        <a:t> </a:t>
                      </a:r>
                      <a:r>
                        <a:rPr lang="en-US" sz="2800" u="none" strike="noStrike" dirty="0" smtClean="0">
                          <a:effectLst/>
                        </a:rPr>
                        <a:t>within </a:t>
                      </a:r>
                      <a:r>
                        <a:rPr lang="en-US" sz="2800" u="none" strike="noStrike" dirty="0">
                          <a:effectLst/>
                        </a:rPr>
                        <a:t>150 </a:t>
                      </a:r>
                      <a:r>
                        <a:rPr lang="en-US" sz="2800" u="none" strike="noStrike" dirty="0" smtClean="0">
                          <a:effectLst/>
                        </a:rPr>
                        <a:t>mL of next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82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Preliminary Design Schedule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744989"/>
              </p:ext>
            </p:extLst>
          </p:nvPr>
        </p:nvGraphicFramePr>
        <p:xfrm>
          <a:off x="304796" y="1371600"/>
          <a:ext cx="8610603" cy="4953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7314"/>
                <a:gridCol w="475334"/>
                <a:gridCol w="475334"/>
                <a:gridCol w="475334"/>
                <a:gridCol w="475334"/>
                <a:gridCol w="475334"/>
                <a:gridCol w="475334"/>
                <a:gridCol w="475334"/>
                <a:gridCol w="475334"/>
                <a:gridCol w="462485"/>
                <a:gridCol w="414310"/>
                <a:gridCol w="488181"/>
                <a:gridCol w="488181"/>
                <a:gridCol w="488181"/>
                <a:gridCol w="411098"/>
                <a:gridCol w="488181"/>
              </a:tblGrid>
              <a:tr h="2165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Tasks</a:t>
                      </a:r>
                      <a:endParaRPr lang="en-US" sz="1100" b="1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5-Sep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12-Sept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19-Sept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24-Sept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1-Oct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8-Oct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15-Oct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22-Oct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29-Oct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5-Nov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12-Nov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19-Nov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28-Nov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5-Dec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11-Dec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</a:tr>
              <a:tr h="216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Project Initiation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</a:tr>
              <a:tr h="216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Project Selection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</a:tr>
              <a:tr h="216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Define Problem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</a:tr>
              <a:tr h="216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Develop Project Plan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</a:tr>
              <a:tr h="216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Project Scope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</a:tr>
              <a:tr h="216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Become Informed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</a:tr>
              <a:tr h="216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Preliminary Oral Report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</a:tr>
              <a:tr h="42545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Preliminary Written Report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</a:tr>
              <a:tr h="216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Create Class Webpage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</a:tr>
              <a:tr h="216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Design Web App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</a:tr>
              <a:tr h="216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Hardware analysis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</a:tr>
              <a:tr h="216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Develop GUI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rgbClr val="E9F7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</a:tr>
              <a:tr h="216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Progress Oral Report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</a:tr>
              <a:tr h="2822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Progress Written Report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</a:tr>
              <a:tr h="216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Interface Analysis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</a:tr>
              <a:tr h="2822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Web App Implementation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rgbClr val="E9F7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</a:tr>
              <a:tr h="2822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Software troubleshooting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</a:tr>
              <a:tr h="216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Final Oral Report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</a:tr>
              <a:tr h="216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Final Written Report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</a:tr>
              <a:tr h="2165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Project Poster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effectLst/>
                        <a:latin typeface="Verdana"/>
                      </a:endParaRPr>
                    </a:p>
                  </a:txBody>
                  <a:tcPr marL="6083" marR="6083" marT="60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effectLst/>
                        <a:latin typeface="Verdana"/>
                      </a:endParaRPr>
                    </a:p>
                  </a:txBody>
                  <a:tcPr marL="6083" marR="6083" marT="6083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23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Organization of Team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100" dirty="0" smtClean="0"/>
              <a:t>Jessie: Hardware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ensor</a:t>
            </a:r>
          </a:p>
          <a:p>
            <a:pPr lvl="1"/>
            <a:r>
              <a:rPr lang="en-US" dirty="0" smtClean="0"/>
              <a:t>Hardware /computer interface</a:t>
            </a:r>
          </a:p>
          <a:p>
            <a:pPr lvl="1"/>
            <a:r>
              <a:rPr lang="en-US" dirty="0" smtClean="0"/>
              <a:t>Final Oral Report</a:t>
            </a:r>
          </a:p>
          <a:p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100" dirty="0" smtClean="0"/>
              <a:t>Olga: Backend software development</a:t>
            </a:r>
          </a:p>
          <a:p>
            <a:pPr lvl="1"/>
            <a:r>
              <a:rPr lang="en-US" dirty="0" smtClean="0"/>
              <a:t>Analysis coding and signal processing</a:t>
            </a:r>
          </a:p>
          <a:p>
            <a:pPr lvl="1"/>
            <a:r>
              <a:rPr lang="en-US" dirty="0" smtClean="0"/>
              <a:t>Preliminary Oral Report</a:t>
            </a:r>
          </a:p>
          <a:p>
            <a:pPr marL="0" indent="0">
              <a:buNone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100" dirty="0" smtClean="0"/>
              <a:t>Abby: Frontend development</a:t>
            </a:r>
          </a:p>
          <a:p>
            <a:pPr lvl="1"/>
            <a:r>
              <a:rPr lang="en-US" dirty="0" smtClean="0"/>
              <a:t>Server/ client interface</a:t>
            </a:r>
          </a:p>
          <a:p>
            <a:pPr lvl="1"/>
            <a:r>
              <a:rPr lang="en-US" dirty="0" smtClean="0"/>
              <a:t>Progress Oral Report</a:t>
            </a:r>
          </a:p>
        </p:txBody>
      </p:sp>
    </p:spTree>
    <p:extLst>
      <p:ext uri="{BB962C8B-B14F-4D97-AF65-F5344CB8AC3E}">
        <p14:creationId xmlns:p14="http://schemas.microsoft.com/office/powerpoint/2010/main" val="15629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i="1" dirty="0" smtClean="0"/>
              <a:t>Flow-Volume-Loop</a:t>
            </a:r>
            <a:r>
              <a:rPr lang="en-US" dirty="0"/>
              <a:t>. Digital image. </a:t>
            </a:r>
            <a:r>
              <a:rPr lang="en-US" i="1" dirty="0"/>
              <a:t>Wikipedia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24 Sept. </a:t>
            </a:r>
            <a:r>
              <a:rPr lang="en-US" dirty="0" smtClean="0"/>
              <a:t> 2012</a:t>
            </a:r>
            <a:r>
              <a:rPr lang="en-US" dirty="0"/>
              <a:t>. &lt;http://en.wikipedia.org/wiki/File:Flow-volume-loop.png#filelinks</a:t>
            </a:r>
            <a:r>
              <a:rPr lang="en-US" dirty="0" smtClean="0"/>
              <a:t>&gt;.</a:t>
            </a:r>
          </a:p>
          <a:p>
            <a:r>
              <a:rPr lang="en-US" i="1" dirty="0"/>
              <a:t>Global Status Report on </a:t>
            </a:r>
            <a:r>
              <a:rPr lang="en-US" i="1" dirty="0" err="1"/>
              <a:t>Noncommunicable</a:t>
            </a:r>
            <a:r>
              <a:rPr lang="en-US" i="1" dirty="0"/>
              <a:t> Diseases</a:t>
            </a:r>
            <a:r>
              <a:rPr lang="en-US" dirty="0"/>
              <a:t> 2010. Geneva, World Health Organization</a:t>
            </a:r>
            <a:endParaRPr lang="en-US" dirty="0" smtClean="0"/>
          </a:p>
          <a:p>
            <a:r>
              <a:rPr lang="en-US" dirty="0" smtClean="0"/>
              <a:t>Micro Medical. (2007). Adult Disposable Mouthpieces. Retrieved September 19, 2012, from Micro Medical: Consumables: http://www.micromedical.co.uk/downloads/pdf/consumables.pdf</a:t>
            </a:r>
            <a:endParaRPr lang="en-US" dirty="0"/>
          </a:p>
          <a:p>
            <a:r>
              <a:rPr lang="en-US" dirty="0"/>
              <a:t>Miller, M.R. "Standardization of </a:t>
            </a:r>
            <a:r>
              <a:rPr lang="en-US" dirty="0" err="1"/>
              <a:t>Spirometry</a:t>
            </a:r>
            <a:r>
              <a:rPr lang="en-US" dirty="0"/>
              <a:t>." American Thoracic Society, 2005. Web</a:t>
            </a:r>
            <a:r>
              <a:rPr lang="en-US" dirty="0" smtClean="0"/>
              <a:t>. &lt;</a:t>
            </a:r>
            <a:r>
              <a:rPr lang="en-US" dirty="0"/>
              <a:t>http://www.thoracic.org/statements/resources/pfet/PFT2.pdf&gt;.</a:t>
            </a:r>
          </a:p>
          <a:p>
            <a:r>
              <a:rPr lang="en-US" dirty="0"/>
              <a:t>PC Based USB Spirometer. Digital image. </a:t>
            </a:r>
            <a:r>
              <a:rPr lang="en-US" i="1" dirty="0"/>
              <a:t>COSMED Pulmonary Function Equipment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24 Sept. 2012. &lt;http://www.cosmed.com/&gt;.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6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54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Growing concern about non-communicable respiratory diseases</a:t>
            </a:r>
          </a:p>
          <a:p>
            <a:endParaRPr lang="en-US" dirty="0"/>
          </a:p>
          <a:p>
            <a:r>
              <a:rPr lang="en-US" dirty="0" smtClean="0"/>
              <a:t>Chronic obstructive pulmonary disease is the only leading cause of death increasing in prevalence worldwide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9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Spirometer?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Device that measures the volume of air expired and/or inspired</a:t>
            </a:r>
          </a:p>
          <a:p>
            <a:endParaRPr lang="en-US" dirty="0"/>
          </a:p>
          <a:p>
            <a:r>
              <a:rPr lang="en-US" dirty="0" smtClean="0"/>
              <a:t>Outputs flow-volume curve and parameters like the forced expiratory volume in 1 second and peak expiratory flow</a:t>
            </a:r>
            <a:endParaRPr lang="en-US" dirty="0"/>
          </a:p>
        </p:txBody>
      </p:sp>
      <p:pic>
        <p:nvPicPr>
          <p:cNvPr id="1026" name="Picture 2" descr="http://www.cosmed.com/images/jpg/cosmed_products/microquark_images/3.%20microQuark%20test%20with%20lapt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535" y="1981200"/>
            <a:ext cx="371475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42535" y="5648326"/>
            <a:ext cx="221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Spirometer. (</a:t>
            </a:r>
            <a:r>
              <a:rPr lang="en-US" dirty="0" err="1" smtClean="0"/>
              <a:t>Cosmed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07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Flow-Volume Curve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49888" y="2128662"/>
            <a:ext cx="855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-25000" dirty="0" smtClean="0">
                <a:solidFill>
                  <a:schemeClr val="bg1"/>
                </a:solidFill>
              </a:rPr>
              <a:t>1</a:t>
            </a:r>
            <a:endParaRPr lang="en-US" sz="2400" b="1" baseline="-25000" dirty="0">
              <a:solidFill>
                <a:schemeClr val="bg1"/>
              </a:solidFill>
            </a:endParaRPr>
          </a:p>
        </p:txBody>
      </p:sp>
      <p:pic>
        <p:nvPicPr>
          <p:cNvPr id="16386" name="Picture 2" descr="File:Flow-volume-loo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"/>
          <a:stretch/>
        </p:blipFill>
        <p:spPr bwMode="auto">
          <a:xfrm>
            <a:off x="1913503" y="1752600"/>
            <a:ext cx="5517712" cy="430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949888" y="6056925"/>
            <a:ext cx="2620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(Adapted from Wikipedia)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6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Volume-displacing Spirometers:</a:t>
            </a:r>
          </a:p>
          <a:p>
            <a:pPr lvl="1"/>
            <a:r>
              <a:rPr lang="en-US" dirty="0" smtClean="0"/>
              <a:t>Water seal spirometer</a:t>
            </a:r>
          </a:p>
          <a:p>
            <a:pPr lvl="1"/>
            <a:r>
              <a:rPr lang="en-US" dirty="0" smtClean="0"/>
              <a:t>Bellows spirometer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Flow Sensing Spirometers:</a:t>
            </a:r>
          </a:p>
          <a:p>
            <a:pPr lvl="1"/>
            <a:r>
              <a:rPr lang="en-US" dirty="0" err="1" smtClean="0"/>
              <a:t>Pneumotach</a:t>
            </a:r>
            <a:r>
              <a:rPr lang="en-US" dirty="0" smtClean="0"/>
              <a:t> spirometer</a:t>
            </a:r>
          </a:p>
          <a:p>
            <a:pPr lvl="2"/>
            <a:r>
              <a:rPr lang="en-US" dirty="0"/>
              <a:t>US </a:t>
            </a:r>
            <a:r>
              <a:rPr lang="en-US" dirty="0" smtClean="0"/>
              <a:t>5,357,972, </a:t>
            </a:r>
            <a:r>
              <a:rPr lang="en-US" dirty="0"/>
              <a:t>US 2,929,248</a:t>
            </a:r>
            <a:endParaRPr lang="en-US" dirty="0" smtClean="0"/>
          </a:p>
          <a:p>
            <a:pPr lvl="1"/>
            <a:r>
              <a:rPr lang="en-US" dirty="0" smtClean="0"/>
              <a:t>Thermistor spirometer</a:t>
            </a:r>
          </a:p>
          <a:p>
            <a:pPr lvl="2"/>
            <a:r>
              <a:rPr lang="en-US" dirty="0"/>
              <a:t>US 4,993,269</a:t>
            </a:r>
            <a:endParaRPr lang="en-US" dirty="0" smtClean="0"/>
          </a:p>
          <a:p>
            <a:pPr lvl="1"/>
            <a:r>
              <a:rPr lang="en-US" dirty="0" smtClean="0"/>
              <a:t>Turbine spirometer</a:t>
            </a:r>
          </a:p>
          <a:p>
            <a:pPr lvl="2"/>
            <a:r>
              <a:rPr lang="en-US" dirty="0"/>
              <a:t>US 7,618,235</a:t>
            </a:r>
            <a:endParaRPr lang="en-US" dirty="0" smtClean="0"/>
          </a:p>
          <a:p>
            <a:pPr lvl="1"/>
            <a:r>
              <a:rPr lang="en-US" dirty="0" smtClean="0"/>
              <a:t>Ultrasonic spirometer</a:t>
            </a:r>
          </a:p>
          <a:p>
            <a:pPr lvl="2"/>
            <a:r>
              <a:rPr lang="en-US" dirty="0"/>
              <a:t>US 5,647,370</a:t>
            </a:r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104890" y="2226994"/>
            <a:ext cx="2795270" cy="4173806"/>
            <a:chOff x="8947" y="10820"/>
            <a:chExt cx="2201" cy="3303"/>
          </a:xfrm>
        </p:grpSpPr>
        <p:pic>
          <p:nvPicPr>
            <p:cNvPr id="8195" name="Picture 19" descr=":::::Desktop:Picture 9.png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0" y="10820"/>
              <a:ext cx="1891" cy="2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8947" y="13092"/>
              <a:ext cx="2201" cy="1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Adult Disposable Mouthpiece (Micro Medical, 2011)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82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>
              <a:buFont typeface="Arial" pitchFamily="34" charset="0"/>
              <a:buChar char="•"/>
            </a:pPr>
            <a:r>
              <a:rPr lang="en-US" sz="3200" dirty="0" smtClean="0"/>
              <a:t>80% of developing countries lack access to </a:t>
            </a:r>
            <a:r>
              <a:rPr lang="en-US" sz="3200" dirty="0" err="1" smtClean="0"/>
              <a:t>spirometry</a:t>
            </a:r>
            <a:r>
              <a:rPr lang="en-US" sz="3200" dirty="0" smtClean="0"/>
              <a:t> equipment – World Health Organization</a:t>
            </a:r>
          </a:p>
          <a:p>
            <a:pPr marL="457200" lvl="1" indent="-457200">
              <a:buFont typeface="Arial" pitchFamily="34" charset="0"/>
              <a:buChar char="•"/>
            </a:pPr>
            <a:endParaRPr lang="en-US" sz="32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657600"/>
            <a:ext cx="441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Arial" pitchFamily="34" charset="0"/>
              <a:buChar char="•"/>
            </a:pPr>
            <a:r>
              <a:rPr lang="en-US" sz="3200" dirty="0" smtClean="0"/>
              <a:t>Factors like smoking and use of biomass fuels are increasing  prevalence of respiratory  diseases</a:t>
            </a:r>
          </a:p>
        </p:txBody>
      </p:sp>
      <p:pic>
        <p:nvPicPr>
          <p:cNvPr id="15363" name="Picture 3" descr="C:\Users\Javka\AppData\Local\Microsoft\Windows\Temporary Internet Files\Content.IE5\60FP2MFT\MC90029095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624" y="3771265"/>
            <a:ext cx="2971800" cy="23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11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the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 err="1" smtClean="0"/>
              <a:t>WashU</a:t>
            </a:r>
            <a:r>
              <a:rPr lang="en-US" sz="3200" dirty="0" smtClean="0"/>
              <a:t> Design Team developed a low-cost spirometer</a:t>
            </a:r>
          </a:p>
          <a:p>
            <a:endParaRPr lang="en-US" dirty="0" smtClean="0"/>
          </a:p>
          <a:p>
            <a:r>
              <a:rPr lang="en-US" dirty="0" smtClean="0"/>
              <a:t>Uses a fluidic oscillator</a:t>
            </a:r>
          </a:p>
          <a:p>
            <a:endParaRPr lang="en-US" dirty="0"/>
          </a:p>
          <a:p>
            <a:r>
              <a:rPr lang="en-US" dirty="0" smtClean="0"/>
              <a:t>Audible oscillations occur</a:t>
            </a:r>
          </a:p>
          <a:p>
            <a:endParaRPr lang="en-US" dirty="0"/>
          </a:p>
          <a:p>
            <a:r>
              <a:rPr lang="en-US" dirty="0" smtClean="0"/>
              <a:t>Frequency of the oscillations is proportional to the velocity of the air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2" t="29766" r="23863" b="51305"/>
          <a:stretch/>
        </p:blipFill>
        <p:spPr bwMode="auto">
          <a:xfrm>
            <a:off x="6329082" y="2286000"/>
            <a:ext cx="2366683" cy="273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329082" y="5097986"/>
            <a:ext cx="2366683" cy="65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Low-cost spirometer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03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Existing Solutions: Non-Market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Patent on spirometer with fluidic oscillator </a:t>
            </a:r>
          </a:p>
          <a:p>
            <a:pPr lvl="1"/>
            <a:r>
              <a:rPr lang="en-US" dirty="0" smtClean="0"/>
              <a:t>Uses pressure sensors</a:t>
            </a:r>
          </a:p>
          <a:p>
            <a:pPr lvl="2"/>
            <a:r>
              <a:rPr lang="en-US" sz="2800" dirty="0"/>
              <a:t>US 8,136,413</a:t>
            </a:r>
            <a:endParaRPr lang="en-US" sz="2800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Patents on sensors that measure a signal from a fluidic oscillator</a:t>
            </a:r>
          </a:p>
          <a:p>
            <a:pPr lvl="1"/>
            <a:r>
              <a:rPr lang="en-US" dirty="0" smtClean="0"/>
              <a:t>Velocity, microphone, piezoelectric, </a:t>
            </a:r>
            <a:r>
              <a:rPr lang="en-US" dirty="0" err="1" smtClean="0"/>
              <a:t>piezoresistive</a:t>
            </a:r>
            <a:r>
              <a:rPr lang="en-US" dirty="0" smtClean="0"/>
              <a:t>, capacitive, </a:t>
            </a:r>
            <a:r>
              <a:rPr lang="en-US" dirty="0" err="1" smtClean="0"/>
              <a:t>optoelectric</a:t>
            </a:r>
            <a:r>
              <a:rPr lang="en-US" dirty="0" smtClean="0"/>
              <a:t>, strain-stress responsive, </a:t>
            </a:r>
            <a:r>
              <a:rPr lang="en-US" dirty="0" err="1" smtClean="0"/>
              <a:t>magnetoresistive</a:t>
            </a:r>
            <a:r>
              <a:rPr lang="en-US" dirty="0" smtClean="0"/>
              <a:t> sensors </a:t>
            </a:r>
          </a:p>
          <a:p>
            <a:pPr lvl="1"/>
            <a:r>
              <a:rPr lang="en-US" dirty="0" smtClean="0"/>
              <a:t>US </a:t>
            </a:r>
            <a:r>
              <a:rPr lang="en-US" dirty="0"/>
              <a:t>8,091,434, US 3,690,171, </a:t>
            </a:r>
            <a:r>
              <a:rPr lang="en-US" dirty="0" smtClean="0"/>
              <a:t>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49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Need: The Remaining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90800"/>
            <a:ext cx="7696200" cy="4525963"/>
          </a:xfrm>
        </p:spPr>
        <p:txBody>
          <a:bodyPr/>
          <a:lstStyle/>
          <a:p>
            <a:r>
              <a:rPr lang="en-US" sz="4000" dirty="0" smtClean="0"/>
              <a:t>The low-cost spirometer lacks an optimized sensor and fully-functional software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20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2212</TotalTime>
  <Words>795</Words>
  <Application>Microsoft Office PowerPoint</Application>
  <PresentationFormat>On-screen Show (4:3)</PresentationFormat>
  <Paragraphs>537</Paragraphs>
  <Slides>19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Spirometer Software</vt:lpstr>
      <vt:lpstr>Background</vt:lpstr>
      <vt:lpstr>What is a Spirometer?</vt:lpstr>
      <vt:lpstr>Flow-Volume Curve</vt:lpstr>
      <vt:lpstr>Existing Solutions</vt:lpstr>
      <vt:lpstr>Need</vt:lpstr>
      <vt:lpstr>Addressing the Need</vt:lpstr>
      <vt:lpstr>Existing Solutions: Non-Market Approaches</vt:lpstr>
      <vt:lpstr>Need: The Remaining Problem</vt:lpstr>
      <vt:lpstr>Scope</vt:lpstr>
      <vt:lpstr>Selected Design Requirements: Sensor</vt:lpstr>
      <vt:lpstr>Selected Design Requirements: Software: Functional</vt:lpstr>
      <vt:lpstr>Selected Design Requirements: Software: Signal Processing</vt:lpstr>
      <vt:lpstr>Selected Design Requirements: Software: Results</vt:lpstr>
      <vt:lpstr>Selected Design Requirements: Software: ATS Standards</vt:lpstr>
      <vt:lpstr>Preliminary Design Schedule</vt:lpstr>
      <vt:lpstr>Organization of Team Responsibilities</vt:lpstr>
      <vt:lpstr>Works Cited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Spirometer Software</dc:title>
  <dc:creator>Javka</dc:creator>
  <cp:lastModifiedBy>Javka</cp:lastModifiedBy>
  <cp:revision>45</cp:revision>
  <dcterms:created xsi:type="dcterms:W3CDTF">2012-09-23T05:21:01Z</dcterms:created>
  <dcterms:modified xsi:type="dcterms:W3CDTF">2012-09-26T07:52:45Z</dcterms:modified>
</cp:coreProperties>
</file>