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3"/>
  </p:notesMasterIdLst>
  <p:sldIdLst>
    <p:sldId id="268" r:id="rId2"/>
    <p:sldId id="259" r:id="rId3"/>
    <p:sldId id="280" r:id="rId4"/>
    <p:sldId id="271" r:id="rId5"/>
    <p:sldId id="281" r:id="rId6"/>
    <p:sldId id="282" r:id="rId7"/>
    <p:sldId id="277" r:id="rId8"/>
    <p:sldId id="262" r:id="rId9"/>
    <p:sldId id="263" r:id="rId10"/>
    <p:sldId id="264" r:id="rId11"/>
    <p:sldId id="287" r:id="rId12"/>
    <p:sldId id="261" r:id="rId13"/>
    <p:sldId id="284" r:id="rId14"/>
    <p:sldId id="274" r:id="rId15"/>
    <p:sldId id="285" r:id="rId16"/>
    <p:sldId id="286" r:id="rId17"/>
    <p:sldId id="270" r:id="rId18"/>
    <p:sldId id="272" r:id="rId19"/>
    <p:sldId id="266" r:id="rId20"/>
    <p:sldId id="267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02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128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28" Type="http://schemas.openxmlformats.org/officeDocument/2006/relationships/tableStyles" Target="tableStyles.xml"/><Relationship Id="rId26" Type="http://schemas.openxmlformats.org/officeDocument/2006/relationships/viewProps" Target="viewProp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B9381-4CEB-174C-833F-F8BF2B96E0DE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67AFD-0F07-3249-8951-EB68162A44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24691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7AFD-0F07-3249-8951-EB68162A447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Hindrances- cost, access to doctors, equipment</a:t>
            </a:r>
            <a:r>
              <a:rPr lang="en-US" baseline="0" dirty="0" smtClean="0"/>
              <a:t> needs to be calibrated, disposable mouthpieces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FF23-8EF9-4379-ADC8-EA021EF946D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38615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FF23-8EF9-4379-ADC8-EA021EF946D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38615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Limited initially… termination points, solder</a:t>
            </a:r>
            <a:r>
              <a:rPr lang="en-US" baseline="0" dirty="0" smtClean="0"/>
              <a:t> leads to different microphones</a:t>
            </a:r>
          </a:p>
          <a:p>
            <a:r>
              <a:rPr lang="en-US" baseline="0" dirty="0" smtClean="0"/>
              <a:t>	Correct specifications rather than just the termination point</a:t>
            </a:r>
            <a:endParaRPr lang="en-US" dirty="0" smtClean="0"/>
          </a:p>
          <a:p>
            <a:r>
              <a:rPr lang="en-US" dirty="0" smtClean="0"/>
              <a:t>Unidirectional-</a:t>
            </a:r>
          </a:p>
          <a:p>
            <a:r>
              <a:rPr lang="en-US" dirty="0" err="1" smtClean="0"/>
              <a:t>Omnidirectional</a:t>
            </a:r>
            <a:endParaRPr lang="en-US" dirty="0" smtClean="0"/>
          </a:p>
          <a:p>
            <a:r>
              <a:rPr lang="en-US" dirty="0" smtClean="0"/>
              <a:t>Lapto</a:t>
            </a:r>
            <a:r>
              <a:rPr lang="en-US" baseline="0" dirty="0" smtClean="0"/>
              <a:t>p</a:t>
            </a:r>
          </a:p>
          <a:p>
            <a:r>
              <a:rPr lang="en-US" baseline="0" dirty="0" smtClean="0"/>
              <a:t>Digital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Omnidirection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7AFD-0F07-3249-8951-EB68162A447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7AFD-0F07-3249-8951-EB68162A447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Limited initially… termination points, solder</a:t>
            </a:r>
            <a:r>
              <a:rPr lang="en-US" baseline="0" dirty="0" smtClean="0"/>
              <a:t> leads to different microphones</a:t>
            </a:r>
          </a:p>
          <a:p>
            <a:r>
              <a:rPr lang="en-US" baseline="0" dirty="0" smtClean="0"/>
              <a:t>	Correct specifications rather than just the termination point</a:t>
            </a:r>
            <a:endParaRPr lang="en-US" dirty="0" smtClean="0"/>
          </a:p>
          <a:p>
            <a:r>
              <a:rPr lang="en-US" dirty="0" smtClean="0"/>
              <a:t>Unidirectional-</a:t>
            </a:r>
          </a:p>
          <a:p>
            <a:r>
              <a:rPr lang="en-US" dirty="0" err="1" smtClean="0"/>
              <a:t>Omnidirectional</a:t>
            </a:r>
            <a:endParaRPr lang="en-US" dirty="0" smtClean="0"/>
          </a:p>
          <a:p>
            <a:r>
              <a:rPr lang="en-US" dirty="0" smtClean="0"/>
              <a:t>Lapto</a:t>
            </a:r>
            <a:r>
              <a:rPr lang="en-US" baseline="0" dirty="0" smtClean="0"/>
              <a:t>p</a:t>
            </a:r>
          </a:p>
          <a:p>
            <a:r>
              <a:rPr lang="en-US" baseline="0" dirty="0" smtClean="0"/>
              <a:t>Digital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Omnidirection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7AFD-0F07-3249-8951-EB68162A447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7AFD-0F07-3249-8951-EB68162A447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7AFD-0F07-3249-8951-EB68162A447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7AFD-0F07-3249-8951-EB68162A447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D602-2162-C045-A30B-E16303AC589B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407D-DD0E-AC4B-8C14-804DD0603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D602-2162-C045-A30B-E16303AC589B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407D-DD0E-AC4B-8C14-804DD0603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D602-2162-C045-A30B-E16303AC589B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407D-DD0E-AC4B-8C14-804DD0603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D602-2162-C045-A30B-E16303AC589B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407D-DD0E-AC4B-8C14-804DD0603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D602-2162-C045-A30B-E16303AC589B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407D-DD0E-AC4B-8C14-804DD0603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D602-2162-C045-A30B-E16303AC589B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407D-DD0E-AC4B-8C14-804DD0603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D602-2162-C045-A30B-E16303AC589B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407D-DD0E-AC4B-8C14-804DD0603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D602-2162-C045-A30B-E16303AC589B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407D-DD0E-AC4B-8C14-804DD0603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D602-2162-C045-A30B-E16303AC589B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407D-DD0E-AC4B-8C14-804DD0603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D602-2162-C045-A30B-E16303AC589B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407D-DD0E-AC4B-8C14-804DD0603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D602-2162-C045-A30B-E16303AC589B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407D-DD0E-AC4B-8C14-804DD0603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ED602-2162-C045-A30B-E16303AC589B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0407D-DD0E-AC4B-8C14-804DD0603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Progress Report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sz="3600" dirty="0" smtClean="0">
                <a:solidFill>
                  <a:srgbClr val="FFFFFF"/>
                </a:solidFill>
              </a:rPr>
              <a:t>Spirometry Software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08100" y="3886200"/>
            <a:ext cx="67945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Group 36</a:t>
            </a:r>
          </a:p>
          <a:p>
            <a:r>
              <a:rPr lang="en-US" sz="2800" dirty="0" smtClean="0"/>
              <a:t>Abby Cohen</a:t>
            </a:r>
          </a:p>
          <a:p>
            <a:r>
              <a:rPr lang="en-US" sz="2800" dirty="0" smtClean="0"/>
              <a:t>Team mates: Jessie Butts, Olga </a:t>
            </a:r>
            <a:r>
              <a:rPr lang="en-US" sz="2800" dirty="0" err="1" smtClean="0"/>
              <a:t>Neyman</a:t>
            </a:r>
            <a:endParaRPr lang="en-US" sz="2800" dirty="0" smtClean="0"/>
          </a:p>
          <a:p>
            <a:r>
              <a:rPr lang="en-US" sz="2800" dirty="0" smtClean="0"/>
              <a:t>Client: Dr. </a:t>
            </a:r>
            <a:r>
              <a:rPr lang="en-US" sz="2800" dirty="0" err="1" smtClean="0"/>
              <a:t>Klaesner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Noise Cancellation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111" dirty="0" smtClean="0">
                <a:solidFill>
                  <a:schemeClr val="bg1"/>
                </a:solidFill>
              </a:rPr>
              <a:t>Pop Filter</a:t>
            </a:r>
            <a:endParaRPr lang="en-US" sz="3111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0909" y="1862514"/>
            <a:ext cx="5492697" cy="409733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Plosives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Max out microphone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Buffer</a:t>
            </a:r>
          </a:p>
          <a:p>
            <a:pPr lvl="1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Analysis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Materials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Degradation</a:t>
            </a: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12683" y="2442002"/>
            <a:ext cx="3224041" cy="3172442"/>
            <a:chOff x="5012683" y="2124470"/>
            <a:chExt cx="3224041" cy="3172442"/>
          </a:xfrm>
        </p:grpSpPr>
        <p:pic>
          <p:nvPicPr>
            <p:cNvPr id="15" name="Picture 14" descr="Picture 14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34824" y="2124470"/>
              <a:ext cx="2501900" cy="2514600"/>
            </a:xfrm>
            <a:prstGeom prst="rect">
              <a:avLst/>
            </a:prstGeom>
          </p:spPr>
        </p:pic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5012683" y="4611112"/>
              <a:ext cx="3182626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914400" marR="0" lvl="2" indent="0" algn="ctr" defTabSz="914400" rtl="0" eaLnBrk="1" fontAlgn="base" latinLnBrk="0" hangingPunct="1">
                <a:lnSpc>
                  <a:spcPct val="10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4F81BD"/>
                  </a:solidFill>
                  <a:latin typeface="Calibri" charset="0"/>
                  <a:ea typeface="Times New Roman" charset="0"/>
                </a:rPr>
                <a:t>Typical Use of  a Pop Filter</a:t>
              </a: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Times New Roman" charset="0"/>
                <a:ea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Noise Cancellation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111" dirty="0" smtClean="0">
                <a:solidFill>
                  <a:schemeClr val="bg1"/>
                </a:solidFill>
              </a:rPr>
              <a:t>Hardware Approach</a:t>
            </a:r>
            <a:endParaRPr lang="en-US" sz="3111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892299"/>
          <a:ext cx="8229600" cy="4232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451826">
                <a:tc>
                  <a:txBody>
                    <a:bodyPr/>
                    <a:lstStyle/>
                    <a:p>
                      <a:endParaRPr lang="en-US" sz="14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Calibri"/>
                          <a:ea typeface="Cambria"/>
                          <a:cs typeface="Calibri"/>
                        </a:rPr>
                        <a:t>Desired Criteria</a:t>
                      </a:r>
                      <a:endParaRPr lang="en-US" sz="1400" dirty="0">
                        <a:solidFill>
                          <a:srgbClr val="FFFFFF"/>
                        </a:solidFill>
                        <a:latin typeface="Calibri"/>
                        <a:ea typeface="Cambria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libri"/>
                          <a:ea typeface="Cambria"/>
                          <a:cs typeface="Calibri"/>
                        </a:rPr>
                        <a:t>Weight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mbria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libri"/>
                          <a:ea typeface="Cambria"/>
                          <a:cs typeface="Calibri"/>
                        </a:rPr>
                        <a:t>Microphone Location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mbria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libri"/>
                          <a:ea typeface="Cambria"/>
                          <a:cs typeface="Calibri"/>
                        </a:rPr>
                        <a:t>Microphone Number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mbria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libri"/>
                          <a:ea typeface="Cambria"/>
                          <a:cs typeface="Calibri"/>
                        </a:rPr>
                        <a:t>Pop Filter Analog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mbria"/>
                        <a:cs typeface="Calibri"/>
                      </a:endParaRPr>
                    </a:p>
                  </a:txBody>
                  <a:tcPr anchor="ctr"/>
                </a:tc>
              </a:tr>
              <a:tr h="5823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Accuracy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+-3%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mbria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6</a:t>
                      </a:r>
                    </a:p>
                  </a:txBody>
                  <a:tcPr anchor="ctr"/>
                </a:tc>
              </a:tr>
              <a:tr h="5823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&lt;$5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mbria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8</a:t>
                      </a:r>
                    </a:p>
                  </a:txBody>
                  <a:tcPr anchor="ctr"/>
                </a:tc>
              </a:tr>
              <a:tr h="6604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Precision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mbria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+-5%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mbria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10</a:t>
                      </a:r>
                    </a:p>
                  </a:txBody>
                  <a:tcPr anchor="ctr"/>
                </a:tc>
              </a:tr>
              <a:tr h="6604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Noise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 Reduction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mbria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mbria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8</a:t>
                      </a:r>
                    </a:p>
                  </a:txBody>
                  <a:tcPr anchor="ctr"/>
                </a:tc>
              </a:tr>
              <a:tr h="56971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Response time for analysis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&lt;10 seconds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mbria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10</a:t>
                      </a:r>
                    </a:p>
                  </a:txBody>
                  <a:tcPr anchor="ctr"/>
                </a:tc>
              </a:tr>
              <a:tr h="5823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Totals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mbria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mbria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mbria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314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292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324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mbria"/>
                        <a:cs typeface="Calibri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Noise Cancellation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111" dirty="0" smtClean="0">
                <a:solidFill>
                  <a:schemeClr val="bg1"/>
                </a:solidFill>
              </a:rPr>
              <a:t>Software Approach</a:t>
            </a:r>
            <a:endParaRPr lang="en-US" sz="3111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09944518"/>
              </p:ext>
            </p:extLst>
          </p:nvPr>
        </p:nvGraphicFramePr>
        <p:xfrm>
          <a:off x="457199" y="1876425"/>
          <a:ext cx="8229600" cy="4348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392"/>
                <a:gridCol w="1114725"/>
                <a:gridCol w="561037"/>
                <a:gridCol w="729194"/>
                <a:gridCol w="1093791"/>
                <a:gridCol w="945982"/>
                <a:gridCol w="985396"/>
                <a:gridCol w="995250"/>
                <a:gridCol w="955833"/>
              </a:tblGrid>
              <a:tr h="1047033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Desired Criteria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Weight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Window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Averaging Multiple </a:t>
                      </a:r>
                      <a:r>
                        <a:rPr lang="en-US" sz="1400" b="1" i="0" u="none" strike="noStrike" dirty="0" err="1">
                          <a:solidFill>
                            <a:schemeClr val="bg1"/>
                          </a:solidFill>
                          <a:latin typeface="+mj-lt"/>
                        </a:rPr>
                        <a:t>FFT's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Moving Average Filter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Digital Low-Pass Filter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Suppression Function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Spectral Subtraction</a:t>
                      </a:r>
                    </a:p>
                  </a:txBody>
                  <a:tcPr marL="9525" marR="9525" marT="9525" marB="0" anchor="ctr"/>
                </a:tc>
              </a:tr>
              <a:tr h="740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Accuracy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</a:tr>
              <a:tr h="7802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Complexity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&lt;120 seconds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</a:tr>
              <a:tr h="720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Noise Reduction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5001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Flexibility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601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Noise Cancellation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111" dirty="0" smtClean="0">
                <a:solidFill>
                  <a:schemeClr val="bg1"/>
                </a:solidFill>
              </a:rPr>
              <a:t>Windowing and Filters</a:t>
            </a:r>
            <a:endParaRPr lang="en-US" sz="311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99062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Hanning</a:t>
            </a:r>
            <a:r>
              <a:rPr lang="en-US" dirty="0" smtClean="0">
                <a:solidFill>
                  <a:srgbClr val="FFFFFF"/>
                </a:solidFill>
              </a:rPr>
              <a:t> Window</a:t>
            </a:r>
          </a:p>
          <a:p>
            <a:pPr lvl="1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Moving Average Filter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Reduces effects of peaks of random noise</a:t>
            </a: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Low Pass Filter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Frequencies between 0-1000 Hz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Suppression Function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Iterative approach to noise cancellation</a:t>
            </a:r>
          </a:p>
          <a:p>
            <a:pPr lvl="1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55453" t="50956" r="28778" b="34318"/>
          <a:stretch/>
        </p:blipFill>
        <p:spPr bwMode="auto">
          <a:xfrm>
            <a:off x="2318237" y="3487616"/>
            <a:ext cx="1764323" cy="8430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pic="http://schemas.openxmlformats.org/drawingml/2006/picture" xmlns:a="http://schemas.openxmlformats.org/drawingml/2006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r="http://schemas.openxmlformats.org/officeDocument/2006/relationships" xmlns:o="urn:schemas-microsoft-com:office:office" xmlns:mc="http://schemas.openxmlformats.org/markup-compatibility/2006" xmlns:wpc="http://schemas.microsoft.com/office/word/2010/wordprocessingCanvas" xmlns="" xmlns:p="http://schemas.openxmlformats.org/presentationml/2006/main" xmlns:mv="urn:schemas-microsoft-com:mac:vml"/>
            </a:ext>
          </a:extLst>
        </p:spPr>
      </p:pic>
      <p:pic>
        <p:nvPicPr>
          <p:cNvPr id="8" name="Picture 7" descr="Picture 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500" y="1928622"/>
            <a:ext cx="2946400" cy="576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Noise Cancellation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111" dirty="0" smtClean="0">
                <a:solidFill>
                  <a:schemeClr val="bg1"/>
                </a:solidFill>
              </a:rPr>
              <a:t>Averaging Multiple </a:t>
            </a:r>
            <a:r>
              <a:rPr lang="en-US" sz="3111" dirty="0" err="1" smtClean="0">
                <a:solidFill>
                  <a:schemeClr val="bg1"/>
                </a:solidFill>
              </a:rPr>
              <a:t>FFTs</a:t>
            </a:r>
            <a:endParaRPr lang="en-US" sz="3111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Picture 15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8377" r="-1837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Noise Cancellation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111" dirty="0" smtClean="0">
                <a:solidFill>
                  <a:schemeClr val="bg1"/>
                </a:solidFill>
              </a:rPr>
              <a:t>Spectral Subtraction</a:t>
            </a:r>
            <a:endParaRPr lang="en-US" sz="3111" dirty="0">
              <a:solidFill>
                <a:schemeClr val="bg1"/>
              </a:solidFill>
            </a:endParaRPr>
          </a:p>
        </p:txBody>
      </p:sp>
      <p:pic>
        <p:nvPicPr>
          <p:cNvPr id="11" name="Content Placeholder 10" descr="Picture 20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1889" r="-11889"/>
          <a:stretch>
            <a:fillRect/>
          </a:stretch>
        </p:blipFill>
        <p:spPr>
          <a:xfrm>
            <a:off x="-13309" y="1648796"/>
            <a:ext cx="9157309" cy="50361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Noise Cancellation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111" dirty="0" smtClean="0">
                <a:solidFill>
                  <a:schemeClr val="bg1"/>
                </a:solidFill>
              </a:rPr>
              <a:t>Software Approach</a:t>
            </a:r>
            <a:endParaRPr lang="en-US" sz="3111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09944518"/>
              </p:ext>
            </p:extLst>
          </p:nvPr>
        </p:nvGraphicFramePr>
        <p:xfrm>
          <a:off x="457199" y="1876425"/>
          <a:ext cx="8229600" cy="4348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392"/>
                <a:gridCol w="1114725"/>
                <a:gridCol w="561037"/>
                <a:gridCol w="729194"/>
                <a:gridCol w="1093791"/>
                <a:gridCol w="945982"/>
                <a:gridCol w="985396"/>
                <a:gridCol w="995250"/>
                <a:gridCol w="955833"/>
              </a:tblGrid>
              <a:tr h="1047033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Desired Criteria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Weight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Window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Averaging Multiple </a:t>
                      </a:r>
                      <a:r>
                        <a:rPr lang="en-US" sz="1400" b="1" i="0" u="none" strike="noStrike" dirty="0" err="1">
                          <a:solidFill>
                            <a:schemeClr val="bg1"/>
                          </a:solidFill>
                          <a:latin typeface="+mj-lt"/>
                        </a:rPr>
                        <a:t>FFT's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Moving Average Filter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Digital Low-Pass Filter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Suppression Function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Spectral Subtraction</a:t>
                      </a:r>
                    </a:p>
                  </a:txBody>
                  <a:tcPr marL="9525" marR="9525" marT="9525" marB="0" anchor="ctr"/>
                </a:tc>
              </a:tr>
              <a:tr h="740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Accuracy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</a:tr>
              <a:tr h="7802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Complexity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&lt;120 seconds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</a:tr>
              <a:tr h="720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Noise Reduction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5001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Flexibility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601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11" dirty="0" smtClean="0">
                <a:solidFill>
                  <a:schemeClr val="bg1"/>
                </a:solidFill>
              </a:rPr>
              <a:t>Software Flow Chart</a:t>
            </a:r>
            <a:endParaRPr lang="en-US" sz="3111" dirty="0">
              <a:solidFill>
                <a:schemeClr val="bg1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344523" y="1379078"/>
            <a:ext cx="6578268" cy="5132263"/>
            <a:chOff x="1711830" y="1370136"/>
            <a:chExt cx="6578268" cy="5132263"/>
          </a:xfrm>
        </p:grpSpPr>
        <p:sp>
          <p:nvSpPr>
            <p:cNvPr id="34861" name="Line 45"/>
            <p:cNvSpPr>
              <a:spLocks noChangeShapeType="1"/>
            </p:cNvSpPr>
            <p:nvPr/>
          </p:nvSpPr>
          <p:spPr bwMode="auto">
            <a:xfrm>
              <a:off x="5994400" y="5163636"/>
              <a:ext cx="0" cy="13538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sm"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Calibri"/>
                <a:cs typeface="Calibri"/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1711830" y="1370136"/>
              <a:ext cx="6578268" cy="5132263"/>
              <a:chOff x="1711830" y="1370136"/>
              <a:chExt cx="6578268" cy="5132263"/>
            </a:xfrm>
          </p:grpSpPr>
          <p:sp>
            <p:nvSpPr>
              <p:cNvPr id="34859" name="Line 43"/>
              <p:cNvSpPr>
                <a:spLocks noChangeShapeType="1"/>
              </p:cNvSpPr>
              <p:nvPr/>
            </p:nvSpPr>
            <p:spPr bwMode="auto">
              <a:xfrm>
                <a:off x="6159500" y="3809830"/>
                <a:ext cx="0" cy="270761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sm"/>
              </a:ln>
              <a:effectLst>
                <a:outerShdw blurRad="38100" dist="25400" dir="5400000" algn="ctr" rotWithShape="0">
                  <a:srgbClr val="00000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Calibri"/>
                  <a:cs typeface="Calibri"/>
                </a:endParaRPr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1711830" y="1370136"/>
                <a:ext cx="6578268" cy="5132263"/>
                <a:chOff x="1711830" y="1370136"/>
                <a:chExt cx="6578268" cy="5132263"/>
              </a:xfrm>
            </p:grpSpPr>
            <p:sp>
              <p:nvSpPr>
                <p:cNvPr id="34819" name="Line 3"/>
                <p:cNvSpPr>
                  <a:spLocks noChangeShapeType="1"/>
                </p:cNvSpPr>
                <p:nvPr/>
              </p:nvSpPr>
              <p:spPr bwMode="auto">
                <a:xfrm>
                  <a:off x="5994400" y="4742452"/>
                  <a:ext cx="0" cy="135381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 type="triangle" w="med" len="sm"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Calibri"/>
                    <a:cs typeface="Calibri"/>
                  </a:endParaRPr>
                </a:p>
              </p:txBody>
            </p:sp>
            <p:sp>
              <p:nvSpPr>
                <p:cNvPr id="34854" name="Line 38"/>
                <p:cNvSpPr>
                  <a:spLocks noChangeShapeType="1"/>
                </p:cNvSpPr>
                <p:nvPr/>
              </p:nvSpPr>
              <p:spPr bwMode="auto">
                <a:xfrm>
                  <a:off x="6313927" y="2320644"/>
                  <a:ext cx="461492" cy="270761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 type="triangle" w="med" len="sm"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Calibri"/>
                    <a:cs typeface="Calibri"/>
                  </a:endParaRPr>
                </a:p>
              </p:txBody>
            </p:sp>
            <p:sp>
              <p:nvSpPr>
                <p:cNvPr id="34855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5621689" y="2320644"/>
                  <a:ext cx="692237" cy="270761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 type="triangle" w="med" len="sm"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Calibri"/>
                    <a:cs typeface="Calibri"/>
                  </a:endParaRPr>
                </a:p>
              </p:txBody>
            </p:sp>
            <p:sp>
              <p:nvSpPr>
                <p:cNvPr id="34856" name="Line 40"/>
                <p:cNvSpPr>
                  <a:spLocks noChangeShapeType="1"/>
                </p:cNvSpPr>
                <p:nvPr/>
              </p:nvSpPr>
              <p:spPr bwMode="auto">
                <a:xfrm>
                  <a:off x="7006164" y="2862166"/>
                  <a:ext cx="0" cy="270761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 type="triangle" w="med" len="sm"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Calibri"/>
                    <a:cs typeface="Calibri"/>
                  </a:endParaRPr>
                </a:p>
              </p:txBody>
            </p:sp>
            <p:sp>
              <p:nvSpPr>
                <p:cNvPr id="34857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6775418" y="3403688"/>
                  <a:ext cx="230746" cy="135381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 type="triangle" w="med" len="sm"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Calibri"/>
                    <a:cs typeface="Calibri"/>
                  </a:endParaRPr>
                </a:p>
              </p:txBody>
            </p:sp>
            <p:sp>
              <p:nvSpPr>
                <p:cNvPr id="34858" name="Line 42"/>
                <p:cNvSpPr>
                  <a:spLocks noChangeShapeType="1"/>
                </p:cNvSpPr>
                <p:nvPr/>
              </p:nvSpPr>
              <p:spPr bwMode="auto">
                <a:xfrm>
                  <a:off x="4724345" y="2862166"/>
                  <a:ext cx="922983" cy="676903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 type="triangle" w="med" len="sm"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Calibri"/>
                    <a:cs typeface="Calibri"/>
                  </a:endParaRPr>
                </a:p>
              </p:txBody>
            </p:sp>
            <p:sp>
              <p:nvSpPr>
                <p:cNvPr id="34860" name="Line 44"/>
                <p:cNvSpPr>
                  <a:spLocks noChangeShapeType="1"/>
                </p:cNvSpPr>
                <p:nvPr/>
              </p:nvSpPr>
              <p:spPr bwMode="auto">
                <a:xfrm>
                  <a:off x="5981700" y="4351352"/>
                  <a:ext cx="0" cy="135381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 type="triangle" w="med" len="sm"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Calibri"/>
                    <a:cs typeface="Calibri"/>
                  </a:endParaRPr>
                </a:p>
              </p:txBody>
            </p:sp>
            <p:sp>
              <p:nvSpPr>
                <p:cNvPr id="34862" name="Line 46"/>
                <p:cNvSpPr>
                  <a:spLocks noChangeShapeType="1"/>
                </p:cNvSpPr>
                <p:nvPr/>
              </p:nvSpPr>
              <p:spPr bwMode="auto">
                <a:xfrm>
                  <a:off x="6570311" y="5569777"/>
                  <a:ext cx="230746" cy="135381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 type="triangle" w="med" len="sm"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57" name="Group 56"/>
                <p:cNvGrpSpPr/>
                <p:nvPr/>
              </p:nvGrpSpPr>
              <p:grpSpPr>
                <a:xfrm>
                  <a:off x="1711830" y="1370136"/>
                  <a:ext cx="6578268" cy="5132263"/>
                  <a:chOff x="1711830" y="1370136"/>
                  <a:chExt cx="6578268" cy="5132263"/>
                </a:xfrm>
              </p:grpSpPr>
              <p:sp>
                <p:nvSpPr>
                  <p:cNvPr id="34822" name="AutoShape 6"/>
                  <p:cNvSpPr>
                    <a:spLocks noChangeArrowheads="1"/>
                  </p:cNvSpPr>
                  <p:nvPr/>
                </p:nvSpPr>
                <p:spPr bwMode="auto">
                  <a:xfrm>
                    <a:off x="3694650" y="1370136"/>
                    <a:ext cx="1823532" cy="396285"/>
                  </a:xfrm>
                  <a:prstGeom prst="flowChartAlternateProcess">
                    <a:avLst/>
                  </a:prstGeom>
                  <a:solidFill>
                    <a:srgbClr val="548DD4"/>
                  </a:solidFill>
                  <a:ln w="19050">
                    <a:solidFill>
                      <a:srgbClr val="4A7EBB"/>
                    </a:solidFill>
                    <a:miter lim="800000"/>
                    <a:headEnd/>
                    <a:tailEnd/>
                  </a:ln>
                  <a:effectLst>
                    <a:outerShdw blurRad="38100" dist="25400" dir="5400000" algn="ctr" rotWithShape="0">
                      <a:srgbClr val="000000">
                        <a:alpha val="35001"/>
                      </a:srgbClr>
                    </a:outerShdw>
                  </a:effec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0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34823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85507" y="1381350"/>
                    <a:ext cx="1622802" cy="200228"/>
                  </a:xfrm>
                  <a:prstGeom prst="rect">
                    <a:avLst/>
                  </a:prstGeom>
                  <a:solidFill>
                    <a:srgbClr val="548D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 charset="0"/>
                        <a:cs typeface="Calibri"/>
                      </a:rPr>
                      <a:t>Spirometry Software</a:t>
                    </a:r>
                  </a:p>
                </p:txBody>
              </p:sp>
              <p:sp>
                <p:nvSpPr>
                  <p:cNvPr id="34824" name="AutoShape 8"/>
                  <p:cNvSpPr>
                    <a:spLocks noChangeArrowheads="1"/>
                  </p:cNvSpPr>
                  <p:nvPr/>
                </p:nvSpPr>
                <p:spPr bwMode="auto">
                  <a:xfrm>
                    <a:off x="1942576" y="2049883"/>
                    <a:ext cx="1134500" cy="265120"/>
                  </a:xfrm>
                  <a:prstGeom prst="flowChartAlternateProcess">
                    <a:avLst/>
                  </a:prstGeom>
                  <a:solidFill>
                    <a:schemeClr val="accent2"/>
                  </a:solidFill>
                  <a:ln w="19050">
                    <a:noFill/>
                    <a:miter lim="800000"/>
                    <a:headEnd/>
                    <a:tailEnd/>
                  </a:ln>
                  <a:effectLst>
                    <a:outerShdw blurRad="38100" dist="25400" dir="5400000" algn="ctr" rotWithShape="0">
                      <a:srgbClr val="000000">
                        <a:alpha val="35001"/>
                      </a:srgbClr>
                    </a:outerShdw>
                  </a:effec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0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34825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89107" y="1999083"/>
                    <a:ext cx="922983" cy="2707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0" i="0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 charset="0"/>
                        <a:cs typeface="Calibri"/>
                      </a:rPr>
                      <a:t>Training</a:t>
                    </a:r>
                  </a:p>
                </p:txBody>
              </p:sp>
              <p:sp>
                <p:nvSpPr>
                  <p:cNvPr id="34826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5621689" y="2049883"/>
                    <a:ext cx="1374860" cy="265120"/>
                  </a:xfrm>
                  <a:prstGeom prst="flowChartAlternateProcess">
                    <a:avLst/>
                  </a:prstGeom>
                  <a:solidFill>
                    <a:srgbClr val="548DD4"/>
                  </a:solidFill>
                  <a:ln w="19050">
                    <a:noFill/>
                    <a:miter lim="800000"/>
                    <a:headEnd/>
                    <a:tailEnd/>
                  </a:ln>
                  <a:effectLst>
                    <a:outerShdw blurRad="38100" dist="25400" dir="5400000" algn="ctr" rotWithShape="0">
                      <a:srgbClr val="000000">
                        <a:alpha val="35001"/>
                      </a:srgbClr>
                    </a:outerShdw>
                  </a:effec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0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34827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03474" y="1986383"/>
                    <a:ext cx="922983" cy="2707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 charset="0"/>
                        <a:cs typeface="Calibri"/>
                      </a:rPr>
                      <a:t>Maneuver</a:t>
                    </a:r>
                  </a:p>
                </p:txBody>
              </p:sp>
              <p:sp>
                <p:nvSpPr>
                  <p:cNvPr id="34828" name="AutoShape 12"/>
                  <p:cNvSpPr>
                    <a:spLocks noChangeArrowheads="1"/>
                  </p:cNvSpPr>
                  <p:nvPr/>
                </p:nvSpPr>
                <p:spPr bwMode="auto">
                  <a:xfrm>
                    <a:off x="4032107" y="2591405"/>
                    <a:ext cx="1605606" cy="265120"/>
                  </a:xfrm>
                  <a:prstGeom prst="flowChartAlternateProcess">
                    <a:avLst/>
                  </a:prstGeom>
                  <a:solidFill>
                    <a:srgbClr val="C0504D"/>
                  </a:solidFill>
                  <a:ln w="19050">
                    <a:noFill/>
                    <a:miter lim="800000"/>
                    <a:headEnd/>
                    <a:tailEnd/>
                  </a:ln>
                  <a:effectLst>
                    <a:outerShdw blurRad="38100" dist="25400" dir="5400000" algn="ctr" rotWithShape="0">
                      <a:srgbClr val="000000">
                        <a:alpha val="35001"/>
                      </a:srgbClr>
                    </a:outerShdw>
                  </a:effec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0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34829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36675" y="2527905"/>
                    <a:ext cx="1599554" cy="2707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 charset="0"/>
                        <a:cs typeface="Calibri"/>
                      </a:rPr>
                      <a:t>Record</a:t>
                    </a:r>
                    <a:r>
                      <a: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 charset="0"/>
                        <a:cs typeface="Calibri"/>
                      </a:rPr>
                      <a:t> </a:t>
                    </a:r>
                    <a:r>
                      <a:rPr lang="en-US" sz="1100" dirty="0" smtClean="0">
                        <a:latin typeface="Calibri"/>
                        <a:ea typeface="Times New Roman" charset="0"/>
                        <a:cs typeface="Calibri"/>
                      </a:rPr>
                      <a:t>S</a:t>
                    </a:r>
                    <a:r>
                      <a: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 charset="0"/>
                        <a:cs typeface="Calibri"/>
                      </a:rPr>
                      <a:t>ignal</a:t>
                    </a:r>
                    <a:r>
                      <a:rPr kumimoji="0" lang="en-US" sz="1100" b="0" i="0" u="none" strike="noStrike" cap="none" normalizeH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 charset="0"/>
                        <a:cs typeface="Calibri"/>
                      </a:rPr>
                      <a:t> as WAV</a:t>
                    </a:r>
                    <a:endParaRPr kumimoji="0" lang="en-US" sz="11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ea typeface="Times New Roman" charset="0"/>
                      <a:cs typeface="Calibri"/>
                    </a:endParaRPr>
                  </a:p>
                </p:txBody>
              </p:sp>
              <p:sp>
                <p:nvSpPr>
                  <p:cNvPr id="34830" name="AutoShape 14"/>
                  <p:cNvSpPr>
                    <a:spLocks noChangeArrowheads="1"/>
                  </p:cNvSpPr>
                  <p:nvPr/>
                </p:nvSpPr>
                <p:spPr bwMode="auto">
                  <a:xfrm>
                    <a:off x="6313927" y="2591405"/>
                    <a:ext cx="1605606" cy="265120"/>
                  </a:xfrm>
                  <a:prstGeom prst="flowChartAlternateProcess">
                    <a:avLst/>
                  </a:prstGeom>
                  <a:solidFill>
                    <a:srgbClr val="548DD4"/>
                  </a:solidFill>
                  <a:ln w="19050">
                    <a:noFill/>
                    <a:miter lim="800000"/>
                    <a:headEnd/>
                    <a:tailEnd/>
                  </a:ln>
                  <a:effectLst>
                    <a:outerShdw blurRad="38100" dist="25400" dir="5400000" algn="ctr" rotWithShape="0">
                      <a:srgbClr val="000000">
                        <a:alpha val="35001"/>
                      </a:srgbClr>
                    </a:outerShdw>
                  </a:effec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0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34831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46630" y="2540605"/>
                    <a:ext cx="1346017" cy="2707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 charset="0"/>
                        <a:cs typeface="Calibri"/>
                      </a:rPr>
                      <a:t>Open Website</a:t>
                    </a:r>
                  </a:p>
                </p:txBody>
              </p:sp>
              <p:sp>
                <p:nvSpPr>
                  <p:cNvPr id="34832" name="AutoShape 16"/>
                  <p:cNvSpPr>
                    <a:spLocks noChangeArrowheads="1"/>
                  </p:cNvSpPr>
                  <p:nvPr/>
                </p:nvSpPr>
                <p:spPr bwMode="auto">
                  <a:xfrm>
                    <a:off x="6313927" y="3132927"/>
                    <a:ext cx="1605606" cy="265120"/>
                  </a:xfrm>
                  <a:prstGeom prst="flowChartAlternateProcess">
                    <a:avLst/>
                  </a:prstGeom>
                  <a:solidFill>
                    <a:srgbClr val="C0504D"/>
                  </a:solidFill>
                  <a:ln w="19050">
                    <a:noFill/>
                    <a:miter lim="800000"/>
                    <a:headEnd/>
                    <a:tailEnd/>
                  </a:ln>
                  <a:effectLst>
                    <a:outerShdw blurRad="38100" dist="25400" dir="5400000" algn="ctr" rotWithShape="0">
                      <a:srgbClr val="000000">
                        <a:alpha val="35001"/>
                      </a:srgbClr>
                    </a:outerShdw>
                  </a:effec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0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34833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10130" y="3082127"/>
                    <a:ext cx="1346017" cy="2707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 charset="0"/>
                        <a:cs typeface="Calibri"/>
                      </a:rPr>
                      <a:t>Patient Info</a:t>
                    </a:r>
                  </a:p>
                </p:txBody>
              </p:sp>
              <p:sp>
                <p:nvSpPr>
                  <p:cNvPr id="34834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1711830" y="2862166"/>
                    <a:ext cx="1605606" cy="265120"/>
                  </a:xfrm>
                  <a:prstGeom prst="flowChartAlternateProcess">
                    <a:avLst/>
                  </a:prstGeom>
                  <a:solidFill>
                    <a:srgbClr val="C0504D"/>
                  </a:solidFill>
                  <a:ln w="19050">
                    <a:noFill/>
                    <a:miter lim="800000"/>
                    <a:headEnd/>
                    <a:tailEnd/>
                  </a:ln>
                  <a:effectLst>
                    <a:outerShdw blurRad="38100" dist="25400" dir="5400000" algn="ctr" rotWithShape="0">
                      <a:srgbClr val="000000">
                        <a:alpha val="35001"/>
                      </a:srgbClr>
                    </a:outerShdw>
                  </a:effec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0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34835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77645" y="2798666"/>
                    <a:ext cx="1538305" cy="3158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 charset="0"/>
                        <a:cs typeface="Calibri"/>
                      </a:rPr>
                      <a:t>Download Recorder</a:t>
                    </a:r>
                  </a:p>
                </p:txBody>
              </p:sp>
              <p:sp>
                <p:nvSpPr>
                  <p:cNvPr id="34836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5185836" y="3539069"/>
                    <a:ext cx="1826738" cy="265120"/>
                  </a:xfrm>
                  <a:prstGeom prst="flowChartAlternateProcess">
                    <a:avLst/>
                  </a:prstGeom>
                  <a:solidFill>
                    <a:srgbClr val="4F81BD"/>
                  </a:solidFill>
                  <a:ln w="19050">
                    <a:solidFill>
                      <a:schemeClr val="tx2">
                        <a:lumMod val="60000"/>
                        <a:lumOff val="40000"/>
                      </a:schemeClr>
                    </a:solidFill>
                    <a:miter lim="800000"/>
                    <a:headEnd/>
                    <a:tailEnd/>
                  </a:ln>
                  <a:effectLst>
                    <a:outerShdw blurRad="38100" dist="25400" dir="5400000" algn="ctr" rotWithShape="0">
                      <a:srgbClr val="000000">
                        <a:alpha val="35001"/>
                      </a:srgbClr>
                    </a:outerShdw>
                  </a:effec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0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34837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21268" y="3488269"/>
                    <a:ext cx="1615221" cy="2707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 charset="0"/>
                        <a:cs typeface="Calibri"/>
                      </a:rPr>
                      <a:t>Troubleshoot data</a:t>
                    </a:r>
                  </a:p>
                </p:txBody>
              </p:sp>
              <p:sp>
                <p:nvSpPr>
                  <p:cNvPr id="34838" name="AutoShape 22"/>
                  <p:cNvSpPr>
                    <a:spLocks noChangeArrowheads="1"/>
                  </p:cNvSpPr>
                  <p:nvPr/>
                </p:nvSpPr>
                <p:spPr bwMode="auto">
                  <a:xfrm>
                    <a:off x="5173017" y="4080591"/>
                    <a:ext cx="1826738" cy="265120"/>
                  </a:xfrm>
                  <a:prstGeom prst="flowChartAlternateProcess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19050">
                    <a:noFill/>
                    <a:miter lim="800000"/>
                    <a:headEnd/>
                    <a:tailEnd/>
                  </a:ln>
                  <a:effectLst>
                    <a:outerShdw blurRad="38100" dist="25400" dir="5400000" algn="ctr" rotWithShape="0">
                      <a:srgbClr val="000000">
                        <a:alpha val="35001"/>
                      </a:srgbClr>
                    </a:outerShdw>
                  </a:effec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0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34839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57648" y="4029791"/>
                    <a:ext cx="1615221" cy="2707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 charset="0"/>
                        <a:cs typeface="Calibri"/>
                      </a:rPr>
                      <a:t>Noise Cancellation</a:t>
                    </a:r>
                  </a:p>
                </p:txBody>
              </p:sp>
              <p:sp>
                <p:nvSpPr>
                  <p:cNvPr id="34840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5173017" y="4486733"/>
                    <a:ext cx="1605606" cy="265120"/>
                  </a:xfrm>
                  <a:prstGeom prst="flowChartTerminator">
                    <a:avLst/>
                  </a:prstGeom>
                  <a:solidFill>
                    <a:srgbClr val="548DD4"/>
                  </a:solidFill>
                  <a:ln w="19050">
                    <a:noFill/>
                    <a:miter lim="800000"/>
                    <a:headEnd/>
                    <a:tailEnd/>
                  </a:ln>
                  <a:effectLst>
                    <a:outerShdw blurRad="38100" dist="25400" dir="5400000" algn="ctr" rotWithShape="0">
                      <a:srgbClr val="000000">
                        <a:alpha val="35001"/>
                      </a:srgbClr>
                    </a:outerShdw>
                  </a:effec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0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34841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73018" y="4435933"/>
                    <a:ext cx="1694506" cy="2707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 charset="0"/>
                        <a:cs typeface="Calibri"/>
                      </a:rPr>
                      <a:t>Filtering and Windowing</a:t>
                    </a:r>
                    <a:endParaRPr kumimoji="0" lang="en-US" sz="11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ea typeface="Times New Roman" charset="0"/>
                      <a:cs typeface="Calibri"/>
                    </a:endParaRPr>
                  </a:p>
                </p:txBody>
              </p:sp>
              <p:sp>
                <p:nvSpPr>
                  <p:cNvPr id="34842" name="AutoShape 26"/>
                  <p:cNvSpPr>
                    <a:spLocks noChangeArrowheads="1"/>
                  </p:cNvSpPr>
                  <p:nvPr/>
                </p:nvSpPr>
                <p:spPr bwMode="auto">
                  <a:xfrm>
                    <a:off x="5403763" y="4898515"/>
                    <a:ext cx="1134500" cy="259479"/>
                  </a:xfrm>
                  <a:prstGeom prst="flowChartTerminator">
                    <a:avLst/>
                  </a:prstGeom>
                  <a:solidFill>
                    <a:srgbClr val="548DD4"/>
                  </a:solidFill>
                  <a:ln w="19050">
                    <a:noFill/>
                    <a:miter lim="800000"/>
                    <a:headEnd/>
                    <a:tailEnd/>
                  </a:ln>
                  <a:effectLst>
                    <a:outerShdw blurRad="38100" dist="25400" dir="5400000" algn="ctr" rotWithShape="0">
                      <a:srgbClr val="000000">
                        <a:alpha val="35001"/>
                      </a:srgbClr>
                    </a:outerShdw>
                  </a:effec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0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34843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62994" y="4854774"/>
                    <a:ext cx="1384475" cy="2707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 charset="0"/>
                        <a:cs typeface="Calibri"/>
                      </a:rPr>
                      <a:t>Averaging</a:t>
                    </a:r>
                    <a:endParaRPr kumimoji="0" lang="en-US" sz="11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ea typeface="Times New Roman" charset="0"/>
                      <a:cs typeface="Calibri"/>
                    </a:endParaRPr>
                  </a:p>
                </p:txBody>
              </p:sp>
              <p:sp>
                <p:nvSpPr>
                  <p:cNvPr id="34844" name="AutoShape 28"/>
                  <p:cNvSpPr>
                    <a:spLocks noChangeArrowheads="1"/>
                  </p:cNvSpPr>
                  <p:nvPr/>
                </p:nvSpPr>
                <p:spPr bwMode="auto">
                  <a:xfrm>
                    <a:off x="5173017" y="5304657"/>
                    <a:ext cx="1605606" cy="259479"/>
                  </a:xfrm>
                  <a:prstGeom prst="flowChartTerminator">
                    <a:avLst/>
                  </a:prstGeom>
                  <a:solidFill>
                    <a:srgbClr val="548DD4"/>
                  </a:solidFill>
                  <a:ln w="19050">
                    <a:noFill/>
                    <a:miter lim="800000"/>
                    <a:headEnd/>
                    <a:tailEnd/>
                  </a:ln>
                  <a:effectLst>
                    <a:outerShdw blurRad="38100" dist="25400" dir="5400000" algn="ctr" rotWithShape="0">
                      <a:srgbClr val="000000">
                        <a:alpha val="35001"/>
                      </a:srgbClr>
                    </a:outerShdw>
                  </a:effec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0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34845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70348" y="5248216"/>
                    <a:ext cx="1384475" cy="2707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100" dirty="0" smtClean="0">
                        <a:latin typeface="Calibri"/>
                        <a:ea typeface="Times New Roman" charset="0"/>
                        <a:cs typeface="Calibri"/>
                      </a:rPr>
                      <a:t>Suppression</a:t>
                    </a:r>
                    <a:endParaRPr kumimoji="0" lang="en-US" sz="11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ea typeface="Times New Roman" charset="0"/>
                      <a:cs typeface="Calibri"/>
                    </a:endParaRPr>
                  </a:p>
                </p:txBody>
              </p:sp>
              <p:sp>
                <p:nvSpPr>
                  <p:cNvPr id="34846" name="AutoShape 30"/>
                  <p:cNvSpPr>
                    <a:spLocks noChangeArrowheads="1"/>
                  </p:cNvSpPr>
                  <p:nvPr/>
                </p:nvSpPr>
                <p:spPr bwMode="auto">
                  <a:xfrm>
                    <a:off x="6326746" y="5705158"/>
                    <a:ext cx="1605606" cy="259479"/>
                  </a:xfrm>
                  <a:prstGeom prst="flowChartAlternateProcess">
                    <a:avLst/>
                  </a:prstGeom>
                  <a:solidFill>
                    <a:srgbClr val="548DD4"/>
                  </a:solidFill>
                  <a:ln w="19050">
                    <a:noFill/>
                    <a:miter lim="800000"/>
                    <a:headEnd/>
                    <a:tailEnd/>
                  </a:ln>
                  <a:effectLst>
                    <a:outerShdw blurRad="38100" dist="25400" dir="5400000" algn="ctr" rotWithShape="0">
                      <a:srgbClr val="000000">
                        <a:alpha val="35001"/>
                      </a:srgbClr>
                    </a:outerShdw>
                  </a:effec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0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34847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74877" y="5654358"/>
                    <a:ext cx="1615221" cy="2651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100" dirty="0" smtClean="0">
                        <a:latin typeface="Calibri"/>
                        <a:ea typeface="Times New Roman" charset="0"/>
                        <a:cs typeface="Calibri"/>
                      </a:rPr>
                      <a:t>ST</a:t>
                    </a:r>
                    <a:r>
                      <a: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 charset="0"/>
                        <a:cs typeface="Calibri"/>
                      </a:rPr>
                      <a:t>FT </a:t>
                    </a:r>
                    <a:r>
                      <a: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 charset="0"/>
                        <a:cs typeface="Calibri"/>
                      </a:rPr>
                      <a:t>and Plot</a:t>
                    </a:r>
                  </a:p>
                </p:txBody>
              </p:sp>
              <p:sp>
                <p:nvSpPr>
                  <p:cNvPr id="34848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788542" y="5705158"/>
                    <a:ext cx="1605606" cy="265120"/>
                  </a:xfrm>
                  <a:prstGeom prst="flowChartAlternateProcess">
                    <a:avLst/>
                  </a:prstGeom>
                  <a:solidFill>
                    <a:srgbClr val="548DD4"/>
                  </a:solidFill>
                  <a:ln w="19050">
                    <a:noFill/>
                    <a:miter lim="800000"/>
                    <a:headEnd/>
                    <a:tailEnd/>
                  </a:ln>
                  <a:effectLst>
                    <a:outerShdw blurRad="38100" dist="25400" dir="5400000" algn="ctr" rotWithShape="0">
                      <a:srgbClr val="000000">
                        <a:alpha val="35001"/>
                      </a:srgbClr>
                    </a:outerShdw>
                  </a:effec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0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34849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35074" y="5641658"/>
                    <a:ext cx="1615221" cy="2651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 charset="0"/>
                        <a:cs typeface="Calibri"/>
                      </a:rPr>
                      <a:t>Predicted Values</a:t>
                    </a:r>
                  </a:p>
                </p:txBody>
              </p:sp>
              <p:sp>
                <p:nvSpPr>
                  <p:cNvPr id="34850" name="AutoShape 34"/>
                  <p:cNvSpPr>
                    <a:spLocks noChangeArrowheads="1"/>
                  </p:cNvSpPr>
                  <p:nvPr/>
                </p:nvSpPr>
                <p:spPr bwMode="auto">
                  <a:xfrm>
                    <a:off x="2634813" y="3815471"/>
                    <a:ext cx="2297844" cy="265120"/>
                  </a:xfrm>
                  <a:prstGeom prst="flowChartPreparation">
                    <a:avLst/>
                  </a:prstGeom>
                  <a:solidFill>
                    <a:srgbClr val="C0504D"/>
                  </a:solidFill>
                  <a:ln w="19050">
                    <a:noFill/>
                    <a:miter lim="800000"/>
                    <a:headEnd/>
                    <a:tailEnd/>
                  </a:ln>
                  <a:effectLst>
                    <a:outerShdw blurRad="38100" dist="25400" dir="5400000" algn="ctr" rotWithShape="0">
                      <a:srgbClr val="000000">
                        <a:alpha val="35001"/>
                      </a:srgbClr>
                    </a:outerShdw>
                  </a:effec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0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34851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39090" y="3759030"/>
                    <a:ext cx="1384475" cy="2707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 charset="0"/>
                        <a:cs typeface="Calibri"/>
                      </a:rPr>
                      <a:t>Data acceptability</a:t>
                    </a:r>
                  </a:p>
                </p:txBody>
              </p:sp>
              <p:sp>
                <p:nvSpPr>
                  <p:cNvPr id="34852" name="AutoShape 36"/>
                  <p:cNvSpPr>
                    <a:spLocks noChangeArrowheads="1"/>
                  </p:cNvSpPr>
                  <p:nvPr/>
                </p:nvSpPr>
                <p:spPr bwMode="auto">
                  <a:xfrm>
                    <a:off x="4711525" y="6237279"/>
                    <a:ext cx="2297844" cy="265120"/>
                  </a:xfrm>
                  <a:prstGeom prst="flowChartPreparation">
                    <a:avLst/>
                  </a:prstGeom>
                  <a:solidFill>
                    <a:srgbClr val="C0504D"/>
                  </a:solidFill>
                  <a:ln w="19050">
                    <a:noFill/>
                    <a:miter lim="800000"/>
                    <a:headEnd/>
                    <a:tailEnd/>
                  </a:ln>
                  <a:effectLst>
                    <a:outerShdw blurRad="38100" dist="25400" dir="5400000" algn="ctr" rotWithShape="0">
                      <a:srgbClr val="000000">
                        <a:alpha val="35001"/>
                      </a:srgbClr>
                    </a:outerShdw>
                  </a:effec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0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34853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79963" y="6180838"/>
                    <a:ext cx="1384475" cy="2707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 charset="0"/>
                        <a:cs typeface="Calibri"/>
                      </a:rPr>
                      <a:t>Test Results</a:t>
                    </a:r>
                  </a:p>
                </p:txBody>
              </p:sp>
              <p:sp>
                <p:nvSpPr>
                  <p:cNvPr id="34863" name="Line 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85836" y="5562256"/>
                    <a:ext cx="230746" cy="135381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 type="triangle" w="med" len="sm"/>
                  </a:ln>
                  <a:effectLst>
                    <a:outerShdw blurRad="38100" dist="25400" dir="5400000" algn="ctr" rotWithShape="0">
                      <a:srgbClr val="000000">
                        <a:alpha val="35001"/>
                      </a:srgbClr>
                    </a:outerShdw>
                  </a:effec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0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34864" name="Line 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08819" y="5968398"/>
                    <a:ext cx="692237" cy="270761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 type="triangle" w="med" len="sm"/>
                  </a:ln>
                  <a:effectLst>
                    <a:outerShdw blurRad="38100" dist="25400" dir="5400000" algn="ctr" rotWithShape="0">
                      <a:srgbClr val="000000">
                        <a:alpha val="35001"/>
                      </a:srgbClr>
                    </a:outerShdw>
                  </a:effec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0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34865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4942271" y="5970278"/>
                    <a:ext cx="692238" cy="268881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 type="triangle" w="med" len="sm"/>
                  </a:ln>
                  <a:effectLst>
                    <a:outerShdw blurRad="38100" dist="25400" dir="5400000" algn="ctr" rotWithShape="0">
                      <a:srgbClr val="000000">
                        <a:alpha val="35001"/>
                      </a:srgbClr>
                    </a:outerShdw>
                  </a:effec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000">
                      <a:latin typeface="Calibri"/>
                      <a:cs typeface="Calibri"/>
                    </a:endParaRPr>
                  </a:p>
                </p:txBody>
              </p:sp>
            </p:grpSp>
            <p:sp>
              <p:nvSpPr>
                <p:cNvPr id="34866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4942270" y="3945210"/>
                  <a:ext cx="1217229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 type="triangle" w="med" len="sm"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Calibri"/>
                    <a:cs typeface="Calibri"/>
                  </a:endParaRPr>
                </a:p>
              </p:txBody>
            </p:sp>
            <p:sp>
              <p:nvSpPr>
                <p:cNvPr id="34867" name="Line 51"/>
                <p:cNvSpPr>
                  <a:spLocks noChangeShapeType="1"/>
                </p:cNvSpPr>
                <p:nvPr/>
              </p:nvSpPr>
              <p:spPr bwMode="auto">
                <a:xfrm>
                  <a:off x="2404067" y="2320644"/>
                  <a:ext cx="0" cy="541522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 type="triangle" w="med" len="sm"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Calibri"/>
                    <a:cs typeface="Calibri"/>
                  </a:endParaRPr>
                </a:p>
              </p:txBody>
            </p:sp>
            <p:sp>
              <p:nvSpPr>
                <p:cNvPr id="34868" name="Line 52"/>
                <p:cNvSpPr>
                  <a:spLocks noChangeShapeType="1"/>
                </p:cNvSpPr>
                <p:nvPr/>
              </p:nvSpPr>
              <p:spPr bwMode="auto">
                <a:xfrm>
                  <a:off x="5518182" y="1683179"/>
                  <a:ext cx="590638" cy="366704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 type="triangle" w="med" len="sm"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Calibri"/>
                    <a:cs typeface="Calibri"/>
                  </a:endParaRPr>
                </a:p>
              </p:txBody>
            </p:sp>
            <p:sp>
              <p:nvSpPr>
                <p:cNvPr id="34869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2647631" y="1683179"/>
                  <a:ext cx="1047018" cy="366703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 type="triangle" w="med" len="sm"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00">
                    <a:latin typeface="Calibri"/>
                    <a:cs typeface="Calibri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Chosen Design to Implement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7" name="Content Placeholder 5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7600"/>
          </a:xfrm>
        </p:spPr>
        <p:txBody>
          <a:bodyPr>
            <a:normAutofit fontScale="77500" lnSpcReduction="20000"/>
          </a:bodyPr>
          <a:lstStyle/>
          <a:p>
            <a:r>
              <a:rPr lang="en-US" sz="3097" dirty="0" smtClean="0">
                <a:solidFill>
                  <a:srgbClr val="FFFFFF"/>
                </a:solidFill>
                <a:latin typeface="Calibri"/>
                <a:cs typeface="Calibri"/>
              </a:rPr>
              <a:t>Hardware</a:t>
            </a:r>
          </a:p>
          <a:p>
            <a:pPr lvl="1"/>
            <a:r>
              <a:rPr lang="en-US" sz="2857" b="0" i="0" dirty="0" err="1" smtClean="0">
                <a:solidFill>
                  <a:srgbClr val="FFFFFF"/>
                </a:solidFill>
                <a:latin typeface="Calibri"/>
                <a:ea typeface="Verdana"/>
                <a:cs typeface="Calibri"/>
              </a:rPr>
              <a:t>Electret</a:t>
            </a:r>
            <a:r>
              <a:rPr lang="en-US" sz="2857" b="0" i="0" dirty="0" smtClean="0">
                <a:solidFill>
                  <a:srgbClr val="FFFFFF"/>
                </a:solidFill>
                <a:latin typeface="Calibri"/>
                <a:ea typeface="Verdana"/>
                <a:cs typeface="Calibri"/>
              </a:rPr>
              <a:t> Condenser </a:t>
            </a:r>
            <a:r>
              <a:rPr lang="en-US" sz="2857" b="0" i="0" dirty="0" err="1" smtClean="0">
                <a:solidFill>
                  <a:srgbClr val="FFFFFF"/>
                </a:solidFill>
                <a:latin typeface="Calibri"/>
                <a:ea typeface="Verdana"/>
                <a:cs typeface="Calibri"/>
              </a:rPr>
              <a:t>Mic</a:t>
            </a:r>
            <a:r>
              <a:rPr lang="en-US" sz="2857" dirty="0" smtClean="0">
                <a:solidFill>
                  <a:srgbClr val="FFFFFF"/>
                </a:solidFill>
                <a:latin typeface="Calibri"/>
                <a:ea typeface="Verdana"/>
                <a:cs typeface="Calibri"/>
              </a:rPr>
              <a:t> (</a:t>
            </a:r>
            <a:r>
              <a:rPr lang="en-US" sz="2857" b="0" i="0" dirty="0" smtClean="0">
                <a:solidFill>
                  <a:srgbClr val="FFFFFF"/>
                </a:solidFill>
                <a:latin typeface="Calibri"/>
                <a:ea typeface="Verdana"/>
                <a:cs typeface="Calibri"/>
              </a:rPr>
              <a:t>CMI-5247TF-K)</a:t>
            </a:r>
          </a:p>
          <a:p>
            <a:pPr lvl="1"/>
            <a:r>
              <a:rPr lang="en-US" sz="2857" dirty="0" smtClean="0">
                <a:solidFill>
                  <a:srgbClr val="FFFFFF"/>
                </a:solidFill>
                <a:latin typeface="Calibri"/>
                <a:ea typeface="Verdana"/>
                <a:cs typeface="Calibri"/>
              </a:rPr>
              <a:t>Pop filter for Noise cancellation</a:t>
            </a:r>
          </a:p>
          <a:p>
            <a:r>
              <a:rPr lang="en-US" sz="3097" dirty="0" smtClean="0">
                <a:solidFill>
                  <a:srgbClr val="FFFFFF"/>
                </a:solidFill>
                <a:latin typeface="Calibri"/>
                <a:ea typeface="Verdana"/>
                <a:cs typeface="Calibri"/>
              </a:rPr>
              <a:t>Software: Java platform with JSP framework</a:t>
            </a:r>
          </a:p>
          <a:p>
            <a:pPr lvl="1"/>
            <a:r>
              <a:rPr lang="en-US" sz="2857" dirty="0" smtClean="0">
                <a:solidFill>
                  <a:srgbClr val="FFFFFF"/>
                </a:solidFill>
                <a:latin typeface="Calibri"/>
                <a:ea typeface="Verdana"/>
                <a:cs typeface="Calibri"/>
              </a:rPr>
              <a:t>Downloadable component: WAV file</a:t>
            </a:r>
          </a:p>
          <a:p>
            <a:pPr lvl="1"/>
            <a:r>
              <a:rPr lang="en-US" sz="2857" dirty="0" smtClean="0">
                <a:solidFill>
                  <a:srgbClr val="FFFFFF"/>
                </a:solidFill>
                <a:latin typeface="Calibri"/>
                <a:ea typeface="Verdana"/>
                <a:cs typeface="Calibri"/>
              </a:rPr>
              <a:t>Web app component</a:t>
            </a:r>
          </a:p>
          <a:p>
            <a:pPr lvl="2"/>
            <a:r>
              <a:rPr lang="en-US" sz="2323" dirty="0" smtClean="0">
                <a:solidFill>
                  <a:srgbClr val="FFFFFF"/>
                </a:solidFill>
                <a:latin typeface="Calibri"/>
                <a:ea typeface="Verdana"/>
                <a:cs typeface="Calibri"/>
              </a:rPr>
              <a:t>Troubleshooting</a:t>
            </a:r>
          </a:p>
          <a:p>
            <a:pPr lvl="2"/>
            <a:r>
              <a:rPr lang="en-US" sz="2323" dirty="0" smtClean="0">
                <a:solidFill>
                  <a:srgbClr val="FFFFFF"/>
                </a:solidFill>
                <a:latin typeface="Calibri"/>
                <a:ea typeface="Verdana"/>
                <a:cs typeface="Calibri"/>
              </a:rPr>
              <a:t>Noise Cancellation</a:t>
            </a:r>
            <a:endParaRPr lang="en-US" sz="2323" dirty="0" smtClean="0">
              <a:solidFill>
                <a:srgbClr val="FFFFFF"/>
              </a:solidFill>
              <a:latin typeface="Calibri"/>
              <a:ea typeface="Verdana"/>
              <a:cs typeface="Calibri"/>
            </a:endParaRPr>
          </a:p>
          <a:p>
            <a:pPr lvl="3"/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Filters</a:t>
            </a:r>
          </a:p>
          <a:p>
            <a:pPr lvl="3"/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Windowing</a:t>
            </a:r>
          </a:p>
          <a:p>
            <a:pPr lvl="3"/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Iterative approach</a:t>
            </a:r>
          </a:p>
          <a:p>
            <a:pPr lvl="3"/>
            <a:r>
              <a:rPr lang="en-US" dirty="0" err="1" smtClean="0">
                <a:solidFill>
                  <a:srgbClr val="FFFFFF"/>
                </a:solidFill>
                <a:latin typeface="Calibri"/>
                <a:cs typeface="Calibri"/>
              </a:rPr>
              <a:t>Averagin</a:t>
            </a:r>
            <a:endParaRPr lang="en-US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r>
              <a:rPr lang="en-US" sz="3097" dirty="0" smtClean="0">
                <a:solidFill>
                  <a:srgbClr val="FFFFFF"/>
                </a:solidFill>
                <a:latin typeface="Calibri"/>
                <a:cs typeface="Calibri"/>
              </a:rPr>
              <a:t>Display</a:t>
            </a:r>
          </a:p>
          <a:p>
            <a:pPr lvl="1"/>
            <a:r>
              <a:rPr lang="en-US" sz="2857" dirty="0" smtClean="0">
                <a:solidFill>
                  <a:srgbClr val="FFFFFF"/>
                </a:solidFill>
                <a:latin typeface="Calibri"/>
                <a:cs typeface="Calibri"/>
              </a:rPr>
              <a:t>Reliability of data</a:t>
            </a:r>
          </a:p>
          <a:p>
            <a:pPr lvl="1"/>
            <a:r>
              <a:rPr lang="en-US" sz="2857" dirty="0" smtClean="0">
                <a:solidFill>
                  <a:srgbClr val="FFFFFF"/>
                </a:solidFill>
                <a:latin typeface="Calibri"/>
                <a:cs typeface="Calibri"/>
              </a:rPr>
              <a:t>Results showing predicted values, flow volume curves and derived values 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59" name="Group 14"/>
          <p:cNvGrpSpPr>
            <a:grpSpLocks noChangeAspect="1"/>
          </p:cNvGrpSpPr>
          <p:nvPr/>
        </p:nvGrpSpPr>
        <p:grpSpPr bwMode="auto">
          <a:xfrm>
            <a:off x="6904037" y="1596549"/>
            <a:ext cx="1782763" cy="2052637"/>
            <a:chOff x="3240" y="1440"/>
            <a:chExt cx="5664" cy="6518"/>
          </a:xfrm>
        </p:grpSpPr>
        <p:pic>
          <p:nvPicPr>
            <p:cNvPr id="60" name="Picture 1" descr="Macintosh HD:Users:abigailcohen:Desktop:Picture 12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40" y="1440"/>
              <a:ext cx="5664" cy="6518"/>
            </a:xfrm>
            <a:prstGeom prst="rect">
              <a:avLst/>
            </a:prstGeom>
            <a:noFill/>
          </p:spPr>
        </p:pic>
        <p:sp>
          <p:nvSpPr>
            <p:cNvPr id="61" name="Oval 16"/>
            <p:cNvSpPr>
              <a:spLocks noChangeAspect="1" noChangeArrowheads="1"/>
            </p:cNvSpPr>
            <p:nvPr/>
          </p:nvSpPr>
          <p:spPr bwMode="auto">
            <a:xfrm>
              <a:off x="5977" y="3960"/>
              <a:ext cx="202" cy="198"/>
            </a:xfrm>
            <a:prstGeom prst="ellipse">
              <a:avLst/>
            </a:prstGeom>
            <a:solidFill>
              <a:srgbClr val="000000"/>
            </a:solidFill>
            <a:ln w="19050">
              <a:noFill/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Updated Design Schedule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457198" y="1417638"/>
          <a:ext cx="8229602" cy="5084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425"/>
                <a:gridCol w="628041"/>
                <a:gridCol w="628041"/>
                <a:gridCol w="628041"/>
                <a:gridCol w="626113"/>
                <a:gridCol w="668998"/>
                <a:gridCol w="668998"/>
                <a:gridCol w="668998"/>
                <a:gridCol w="598893"/>
                <a:gridCol w="647054"/>
              </a:tblGrid>
              <a:tr h="323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mbria"/>
                          <a:cs typeface="Times New Roman"/>
                        </a:rPr>
                        <a:t>Tasks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mbria"/>
                          <a:cs typeface="Times New Roman"/>
                        </a:rPr>
                        <a:t>15-Oct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mbria"/>
                          <a:cs typeface="Times New Roman"/>
                        </a:rPr>
                        <a:t>22-Oct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mbria"/>
                          <a:cs typeface="Times New Roman"/>
                        </a:rPr>
                        <a:t>29-Oct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mbria"/>
                          <a:cs typeface="Times New Roman"/>
                        </a:rPr>
                        <a:t> 5</a:t>
                      </a:r>
                      <a:r>
                        <a:rPr lang="en-US" sz="1200" dirty="0">
                          <a:latin typeface="Calibri"/>
                          <a:ea typeface="Cambria"/>
                          <a:cs typeface="Times New Roman"/>
                        </a:rPr>
                        <a:t>-Nov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mbria"/>
                          <a:cs typeface="Times New Roman"/>
                        </a:rPr>
                        <a:t>12-Nov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mbria"/>
                          <a:cs typeface="Times New Roman"/>
                        </a:rPr>
                        <a:t>19-Nov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mbria"/>
                          <a:cs typeface="Times New Roman"/>
                        </a:rPr>
                        <a:t>28-Nov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mbria"/>
                          <a:cs typeface="Times New Roman"/>
                        </a:rPr>
                        <a:t> 5</a:t>
                      </a:r>
                      <a:r>
                        <a:rPr lang="en-US" sz="1200" dirty="0">
                          <a:latin typeface="Calibri"/>
                          <a:ea typeface="Cambria"/>
                          <a:cs typeface="Times New Roman"/>
                        </a:rPr>
                        <a:t>-Dec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mbria"/>
                          <a:cs typeface="Times New Roman"/>
                        </a:rPr>
                        <a:t>11-Dec</a:t>
                      </a:r>
                      <a:endParaRPr lang="en-US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772"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Design Safe</a:t>
                      </a:r>
                      <a:r>
                        <a:rPr lang="en-US" sz="1050" dirty="0" smtClean="0"/>
                        <a:t> 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mbria"/>
                          <a:cs typeface="Times New Roman"/>
                        </a:rPr>
                        <a:t> </a:t>
                      </a:r>
                      <a:endParaRPr lang="en-US" sz="11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mbria"/>
                          <a:cs typeface="Times New Roman"/>
                        </a:rPr>
                        <a:t> </a:t>
                      </a:r>
                      <a:endParaRPr lang="en-US" sz="11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967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Progress Written Report</a:t>
                      </a:r>
                      <a:r>
                        <a:rPr lang="en-US" sz="1050" dirty="0" smtClean="0"/>
                        <a:t> 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967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Progress Oral Report</a:t>
                      </a:r>
                      <a:r>
                        <a:rPr lang="en-US" sz="1000" dirty="0" smtClean="0"/>
                        <a:t> 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967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Implementation of Predicted Values</a:t>
                      </a:r>
                      <a:r>
                        <a:rPr lang="en-US" sz="1000" dirty="0" smtClean="0"/>
                        <a:t> 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967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Interface Creation and Implementation</a:t>
                      </a:r>
                      <a:r>
                        <a:rPr lang="en-US" sz="1000" dirty="0" smtClean="0"/>
                        <a:t> 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967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Back-end Noise Cancellation</a:t>
                      </a:r>
                      <a:r>
                        <a:rPr lang="en-US" sz="1000" dirty="0" smtClean="0"/>
                        <a:t> 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967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Development of Training Module</a:t>
                      </a:r>
                      <a:r>
                        <a:rPr lang="en-US" sz="1000" dirty="0" smtClean="0"/>
                        <a:t> 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967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Calibri (Body)"/>
                          <a:ea typeface="+mn-ea"/>
                          <a:cs typeface="Calibri (Body)"/>
                        </a:rPr>
                        <a:t>Web App Implementation</a:t>
                      </a:r>
                      <a:r>
                        <a:rPr lang="en-US" sz="1000" dirty="0" smtClean="0">
                          <a:latin typeface="Calibri (Body)"/>
                          <a:cs typeface="Calibri (Body)"/>
                        </a:rPr>
                        <a:t> </a:t>
                      </a:r>
                      <a:endParaRPr lang="en-US" sz="1000" dirty="0">
                        <a:latin typeface="Calibri (Body)"/>
                        <a:cs typeface="Calibri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967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Calibri (Body)"/>
                          <a:ea typeface="+mn-ea"/>
                          <a:cs typeface="Calibri (Body)"/>
                        </a:rPr>
                        <a:t>Troubleshooting Software</a:t>
                      </a:r>
                      <a:r>
                        <a:rPr lang="en-US" sz="1000" dirty="0" smtClean="0">
                          <a:latin typeface="Calibri (Body)"/>
                          <a:cs typeface="Calibri (Body)"/>
                        </a:rPr>
                        <a:t> </a:t>
                      </a:r>
                      <a:endParaRPr lang="en-US" sz="1000" dirty="0">
                        <a:latin typeface="Calibri (Body)"/>
                        <a:cs typeface="Calibri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967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Final Oral Report</a:t>
                      </a:r>
                      <a:r>
                        <a:rPr lang="en-US" sz="1000" dirty="0" smtClean="0"/>
                        <a:t> 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967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Final Written Report</a:t>
                      </a:r>
                      <a:r>
                        <a:rPr lang="en-US" sz="1000" dirty="0" smtClean="0"/>
                        <a:t> 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967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Poster</a:t>
                      </a:r>
                      <a:r>
                        <a:rPr lang="en-US" sz="1000" dirty="0" smtClean="0"/>
                        <a:t> 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Need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80% of developing countries lack access to spirometry equipment – World Health Organization</a:t>
            </a:r>
          </a:p>
          <a:p>
            <a:pPr marL="457200" lvl="1" indent="-457200">
              <a:buFont typeface="Arial" pitchFamily="34" charset="0"/>
              <a:buChar char="•"/>
            </a:pPr>
            <a:endParaRPr lang="en-US" sz="3200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657600"/>
            <a:ext cx="441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Factors like smoking and use of biomass fuels are increasing  prevalence of respiratory  diseases</a:t>
            </a:r>
          </a:p>
        </p:txBody>
      </p:sp>
      <p:pic>
        <p:nvPicPr>
          <p:cNvPr id="15363" name="Picture 3" descr="C:\Users\Javka\AppData\Local\Microsoft\Windows\Temporary Internet Files\Content.IE5\60FP2MFT\MC90029095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83624" y="3771265"/>
            <a:ext cx="2971800" cy="232721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6411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Updated Team Responsibilities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4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0284"/>
                <a:gridCol w="2211312"/>
                <a:gridCol w="2060541"/>
                <a:gridCol w="1947463"/>
              </a:tblGrid>
              <a:tr h="9402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libri"/>
                          <a:ea typeface="Cambria"/>
                          <a:cs typeface="Calibri"/>
                        </a:rPr>
                        <a:t>Team Member</a:t>
                      </a:r>
                      <a:endParaRPr lang="en-US" sz="1400" dirty="0">
                        <a:latin typeface="Calibri"/>
                        <a:ea typeface="Cambria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libri"/>
                          <a:ea typeface="Cambria"/>
                          <a:cs typeface="Calibri"/>
                        </a:rPr>
                        <a:t>Jessie</a:t>
                      </a:r>
                      <a:endParaRPr lang="en-US" sz="1400" dirty="0">
                        <a:latin typeface="Calibri"/>
                        <a:ea typeface="Cambria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Calibri"/>
                          <a:ea typeface="Cambria"/>
                          <a:cs typeface="Calibri"/>
                        </a:rPr>
                        <a:t>Olga</a:t>
                      </a:r>
                      <a:endParaRPr lang="en-US" sz="1400">
                        <a:latin typeface="Calibri"/>
                        <a:ea typeface="Cambria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libri"/>
                          <a:ea typeface="Cambria"/>
                          <a:cs typeface="Calibri"/>
                        </a:rPr>
                        <a:t>Abby</a:t>
                      </a:r>
                      <a:endParaRPr lang="en-US" sz="1400" dirty="0">
                        <a:latin typeface="Calibri"/>
                        <a:ea typeface="Cambria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3330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libri"/>
                          <a:ea typeface="Cambria"/>
                          <a:cs typeface="Calibri"/>
                        </a:rPr>
                        <a:t>Completed Responsibilities</a:t>
                      </a:r>
                      <a:endParaRPr lang="en-US" sz="1400" dirty="0">
                        <a:latin typeface="Calibri"/>
                        <a:ea typeface="Cambria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 dirty="0">
                          <a:latin typeface="Calibri"/>
                          <a:ea typeface="Cambria"/>
                          <a:cs typeface="Calibri"/>
                        </a:rPr>
                        <a:t>-Sensor analysis and selection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 dirty="0">
                          <a:latin typeface="Calibri"/>
                          <a:ea typeface="Cambria"/>
                          <a:cs typeface="Calibri"/>
                        </a:rPr>
                        <a:t>-First iteration of back-end analysis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 dirty="0">
                          <a:latin typeface="Calibri"/>
                          <a:ea typeface="Cambria"/>
                          <a:cs typeface="Calibri"/>
                        </a:rPr>
                        <a:t>-Preliminary Oral Report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 dirty="0">
                          <a:latin typeface="Calibri"/>
                          <a:ea typeface="Cambria"/>
                          <a:cs typeface="Calibri"/>
                        </a:rPr>
                        <a:t>-First iteration of downloadable component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 dirty="0">
                          <a:latin typeface="Calibri"/>
                          <a:ea typeface="Cambria"/>
                          <a:cs typeface="Calibri"/>
                        </a:rPr>
                        <a:t>-Design of Front End</a:t>
                      </a:r>
                    </a:p>
                  </a:txBody>
                  <a:tcPr marL="68580" marR="68580" marT="0" marB="0"/>
                </a:tc>
              </a:tr>
              <a:tr h="9402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Calibri"/>
                          <a:ea typeface="Cambria"/>
                          <a:cs typeface="Calibri"/>
                        </a:rPr>
                        <a:t>Major Concerns Moving Forward</a:t>
                      </a:r>
                      <a:endParaRPr lang="en-US" sz="1400">
                        <a:latin typeface="Calibri"/>
                        <a:ea typeface="Cambria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>
                          <a:latin typeface="Calibri"/>
                          <a:ea typeface="Cambria"/>
                          <a:cs typeface="Calibri"/>
                        </a:rPr>
                        <a:t>-Miscellaneous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 dirty="0">
                          <a:latin typeface="Calibri"/>
                          <a:ea typeface="Cambria"/>
                          <a:cs typeface="Calibri"/>
                        </a:rPr>
                        <a:t>-Web app creation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 dirty="0">
                          <a:latin typeface="Calibri"/>
                          <a:ea typeface="Cambria"/>
                          <a:cs typeface="Calibri"/>
                        </a:rPr>
                        <a:t>-Back end optimization</a:t>
                      </a:r>
                    </a:p>
                  </a:txBody>
                  <a:tcPr marL="68580" marR="68580" marT="0" marB="0"/>
                </a:tc>
              </a:tr>
              <a:tr h="13330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libri"/>
                          <a:ea typeface="Cambria"/>
                          <a:cs typeface="Calibri"/>
                        </a:rPr>
                        <a:t>Detail Responsibilities</a:t>
                      </a:r>
                      <a:endParaRPr lang="en-US" sz="1400" dirty="0">
                        <a:latin typeface="Calibri"/>
                        <a:ea typeface="Cambria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>
                          <a:latin typeface="Calibri"/>
                          <a:ea typeface="Cambria"/>
                          <a:cs typeface="Calibri"/>
                        </a:rPr>
                        <a:t>-Predicted Values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>
                          <a:latin typeface="Calibri"/>
                          <a:ea typeface="Cambria"/>
                          <a:cs typeface="Calibri"/>
                        </a:rPr>
                        <a:t>-Design Safe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>
                          <a:latin typeface="Calibri"/>
                          <a:ea typeface="Cambria"/>
                          <a:cs typeface="Calibri"/>
                        </a:rPr>
                        <a:t>-Training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 dirty="0">
                          <a:latin typeface="Calibri"/>
                          <a:ea typeface="Cambria"/>
                          <a:cs typeface="Calibri"/>
                        </a:rPr>
                        <a:t>-Interfacing between client and server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1400" dirty="0">
                          <a:latin typeface="Calibri"/>
                          <a:ea typeface="Cambria"/>
                          <a:cs typeface="Calibri"/>
                        </a:rPr>
                        <a:t>-Implementation of noise cancellation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Questions?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The </a:t>
            </a:r>
            <a:r>
              <a:rPr lang="en-US" dirty="0">
                <a:solidFill>
                  <a:srgbClr val="FFFFFF"/>
                </a:solidFill>
              </a:rPr>
              <a:t>B</a:t>
            </a:r>
            <a:r>
              <a:rPr lang="en-US" dirty="0" smtClean="0">
                <a:solidFill>
                  <a:srgbClr val="FFFFFF"/>
                </a:solidFill>
              </a:rPr>
              <a:t>ig Picture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57200" y="1595007"/>
            <a:ext cx="8229600" cy="4817215"/>
            <a:chOff x="657793" y="1655572"/>
            <a:chExt cx="8029007" cy="4696856"/>
          </a:xfrm>
        </p:grpSpPr>
        <p:grpSp>
          <p:nvGrpSpPr>
            <p:cNvPr id="15" name="Group 14"/>
            <p:cNvGrpSpPr/>
            <p:nvPr/>
          </p:nvGrpSpPr>
          <p:grpSpPr>
            <a:xfrm>
              <a:off x="657793" y="3886424"/>
              <a:ext cx="2311400" cy="2466004"/>
              <a:chOff x="457200" y="2556040"/>
              <a:chExt cx="1848599" cy="2005934"/>
            </a:xfrm>
          </p:grpSpPr>
          <p:pic>
            <p:nvPicPr>
              <p:cNvPr id="8" name="Picture 7" descr="Picture 18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200" y="2556040"/>
                <a:ext cx="1848599" cy="1682778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457200" y="4311617"/>
                <a:ext cx="1848599" cy="250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FFFF"/>
                    </a:solidFill>
                  </a:rPr>
                  <a:t>      Spirometer Hardware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688048" y="1655572"/>
              <a:ext cx="2222500" cy="2459452"/>
              <a:chOff x="3657600" y="2314866"/>
              <a:chExt cx="1854200" cy="2023254"/>
            </a:xfrm>
          </p:grpSpPr>
          <p:pic>
            <p:nvPicPr>
              <p:cNvPr id="7" name="Picture 6" descr="Picture 17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57600" y="2314866"/>
                <a:ext cx="1854200" cy="1688974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962401" y="4084929"/>
                <a:ext cx="1270000" cy="253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FFFF"/>
                    </a:solidFill>
                  </a:rPr>
                  <a:t>    User’s Laptop 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896100" y="3886425"/>
              <a:ext cx="1790700" cy="2145852"/>
              <a:chOff x="7259779" y="2556040"/>
              <a:chExt cx="1427021" cy="1690227"/>
            </a:xfrm>
          </p:grpSpPr>
          <p:pic>
            <p:nvPicPr>
              <p:cNvPr id="6" name="Picture 5" descr="Picture 16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59779" y="2556040"/>
                <a:ext cx="1427021" cy="1447800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7689101" y="4003840"/>
                <a:ext cx="718299" cy="242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FFFF"/>
                    </a:solidFill>
                  </a:rPr>
                  <a:t>Server</a:t>
                </a:r>
              </a:p>
            </p:txBody>
          </p:sp>
        </p:grpSp>
        <p:cxnSp>
          <p:nvCxnSpPr>
            <p:cNvPr id="49" name="Shape 48"/>
            <p:cNvCxnSpPr>
              <a:stCxn id="7" idx="1"/>
              <a:endCxn id="8" idx="0"/>
            </p:cNvCxnSpPr>
            <p:nvPr/>
          </p:nvCxnSpPr>
          <p:spPr>
            <a:xfrm rot="10800000" flipV="1">
              <a:off x="1813494" y="2682124"/>
              <a:ext cx="1874555" cy="1204300"/>
            </a:xfrm>
            <a:prstGeom prst="bentConnector2">
              <a:avLst/>
            </a:prstGeom>
            <a:ln w="38100">
              <a:head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hape 50"/>
            <p:cNvCxnSpPr>
              <a:stCxn id="7" idx="3"/>
              <a:endCxn id="6" idx="0"/>
            </p:cNvCxnSpPr>
            <p:nvPr/>
          </p:nvCxnSpPr>
          <p:spPr>
            <a:xfrm>
              <a:off x="5910548" y="2682124"/>
              <a:ext cx="1880902" cy="1204301"/>
            </a:xfrm>
            <a:prstGeom prst="bentConnector2">
              <a:avLst/>
            </a:prstGeom>
            <a:ln w="381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2082801" y="2274692"/>
              <a:ext cx="1155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Record Data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032789" y="2705004"/>
              <a:ext cx="1402047" cy="720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Troubleshooting</a:t>
              </a:r>
            </a:p>
            <a:p>
              <a:r>
                <a:rPr lang="en-US" sz="1400" dirty="0" smtClean="0">
                  <a:solidFill>
                    <a:srgbClr val="FFFFFF"/>
                  </a:solidFill>
                </a:rPr>
                <a:t>Data Processing</a:t>
              </a:r>
            </a:p>
            <a:p>
              <a:r>
                <a:rPr lang="en-US" sz="1400" dirty="0" smtClean="0">
                  <a:solidFill>
                    <a:srgbClr val="FFFFFF"/>
                  </a:solidFill>
                </a:rPr>
                <a:t>Data Analysis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cxnSp>
          <p:nvCxnSpPr>
            <p:cNvPr id="60" name="Elbow Connector 59"/>
            <p:cNvCxnSpPr/>
            <p:nvPr/>
          </p:nvCxnSpPr>
          <p:spPr>
            <a:xfrm>
              <a:off x="5910548" y="2070100"/>
              <a:ext cx="2425647" cy="1816324"/>
            </a:xfrm>
            <a:prstGeom prst="bentConnector3">
              <a:avLst>
                <a:gd name="adj1" fmla="val 100263"/>
              </a:avLst>
            </a:prstGeom>
            <a:ln w="38100">
              <a:head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6783103" y="1684338"/>
              <a:ext cx="7733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Results 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6411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Audio Sensor</a:t>
            </a:r>
            <a:endParaRPr lang="en-US" sz="3111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549400"/>
          <a:ext cx="8229600" cy="4879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329"/>
                <a:gridCol w="1373210"/>
                <a:gridCol w="689745"/>
                <a:gridCol w="1503059"/>
                <a:gridCol w="953757"/>
                <a:gridCol w="1243171"/>
                <a:gridCol w="1233329"/>
              </a:tblGrid>
              <a:tr h="300045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/>
                          <a:cs typeface="Calibri"/>
                        </a:rPr>
                        <a:t>Desired</a:t>
                      </a:r>
                      <a:r>
                        <a:rPr lang="en-US" sz="1200" baseline="0" dirty="0" smtClean="0">
                          <a:latin typeface="Calibri"/>
                          <a:cs typeface="Calibri"/>
                        </a:rPr>
                        <a:t> Criteria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/>
                          <a:cs typeface="Calibri"/>
                        </a:rPr>
                        <a:t>Weight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latin typeface="Calibri"/>
                          <a:cs typeface="Calibri"/>
                        </a:rPr>
                        <a:t>Omnidirectional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/>
                          <a:cs typeface="Calibri"/>
                        </a:rPr>
                        <a:t>Laptop 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/>
                          <a:cs typeface="Calibri"/>
                        </a:rPr>
                        <a:t>Unidirectional 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/>
                          <a:cs typeface="Calibri"/>
                        </a:rPr>
                        <a:t>Digital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000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Calibri"/>
                          <a:cs typeface="Calibri"/>
                        </a:rPr>
                        <a:t>Cost 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Calibri"/>
                          <a:cs typeface="Calibri"/>
                        </a:rPr>
                        <a:t>&lt; 5$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anchor="b"/>
                </a:tc>
              </a:tr>
              <a:tr h="462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Calibri"/>
                          <a:cs typeface="Calibri"/>
                        </a:rPr>
                        <a:t>Frequency Response 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Calibri"/>
                          <a:cs typeface="Calibri"/>
                        </a:rPr>
                        <a:t>(0-1kHz)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Calibri"/>
                          <a:cs typeface="Calibri"/>
                        </a:rPr>
                        <a:t>9</a:t>
                      </a:r>
                    </a:p>
                  </a:txBody>
                  <a:tcPr anchor="b"/>
                </a:tc>
              </a:tr>
              <a:tr h="3000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Output Type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Analog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anchor="b"/>
                </a:tc>
              </a:tr>
              <a:tr h="408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Calibri"/>
                          <a:cs typeface="Calibri"/>
                        </a:rPr>
                        <a:t>Operating Temp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0~40° C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</a:tr>
              <a:tr h="3000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Calibri"/>
                          <a:cs typeface="Calibri"/>
                        </a:rPr>
                        <a:t>Signal-to-noise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&gt; 60 dB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n/a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9</a:t>
                      </a:r>
                    </a:p>
                  </a:txBody>
                  <a:tcPr anchor="b"/>
                </a:tc>
              </a:tr>
              <a:tr h="3000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Directionality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Unidirectional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anchor="b"/>
                </a:tc>
              </a:tr>
              <a:tr h="3000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Shape  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Circular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anchor="b"/>
                </a:tc>
              </a:tr>
              <a:tr h="408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Diameter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0.16 cm– 1.27 cm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anchor="b"/>
                </a:tc>
              </a:tr>
              <a:tr h="3000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Height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&lt; 2.5 cm 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</a:tr>
              <a:tr h="3000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Impedance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&lt; 600 Ω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n/a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n/a</a:t>
                      </a:r>
                    </a:p>
                  </a:txBody>
                  <a:tcPr anchor="b"/>
                </a:tc>
              </a:tr>
              <a:tr h="3000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Calibri"/>
                          <a:cs typeface="Calibri"/>
                        </a:rPr>
                        <a:t>Weight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&lt; 10 g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n/a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</a:tr>
              <a:tr h="3000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Calibri"/>
                          <a:cs typeface="Calibri"/>
                        </a:rPr>
                        <a:t>Current Supply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≤ 500 μA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n/a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anchor="b"/>
                </a:tc>
              </a:tr>
              <a:tr h="3000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Calibri"/>
                          <a:cs typeface="Calibri"/>
                        </a:rPr>
                        <a:t>Sensitivity 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&lt; -55 dB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Calibri"/>
                          <a:cs typeface="Calibri"/>
                        </a:rPr>
                        <a:t>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anchor="b"/>
                </a:tc>
              </a:tr>
              <a:tr h="3000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Calibri"/>
                          <a:cs typeface="Calibri"/>
                        </a:rPr>
                        <a:t>Total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latin typeface="Calibri"/>
                        <a:cs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latin typeface="Calibri"/>
                        <a:cs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895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latin typeface="Calibri"/>
                        <a:cs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Calibri"/>
                          <a:cs typeface="Calibri"/>
                        </a:rPr>
                        <a:t>1033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latin typeface="Calibri"/>
                        <a:cs typeface="Calibri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Microphone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111" dirty="0" err="1" smtClean="0">
                <a:solidFill>
                  <a:schemeClr val="bg1"/>
                </a:solidFill>
              </a:rPr>
              <a:t>Omnidirectional</a:t>
            </a:r>
            <a:r>
              <a:rPr lang="en-US" sz="3111" dirty="0" smtClean="0">
                <a:solidFill>
                  <a:schemeClr val="bg1"/>
                </a:solidFill>
              </a:rPr>
              <a:t> vs. Unidirectional</a:t>
            </a:r>
            <a:endParaRPr lang="en-US" sz="3111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5435600"/>
            <a:ext cx="8229600" cy="7239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Microphone diaphragm reaction depends of direction of sound</a:t>
            </a: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87715" y="2019299"/>
            <a:ext cx="5555293" cy="2368550"/>
            <a:chOff x="1787715" y="1822450"/>
            <a:chExt cx="5555293" cy="23685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7715" y="1822450"/>
              <a:ext cx="2469770" cy="23685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1536" y="1822450"/>
              <a:ext cx="2321472" cy="23622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200085" y="4571483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Omnidirectional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3700" y="4571483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Unidirectional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Audio Sensor</a:t>
            </a:r>
            <a:endParaRPr lang="en-US" sz="3111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549400"/>
          <a:ext cx="8229600" cy="4879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329"/>
                <a:gridCol w="1373210"/>
                <a:gridCol w="689745"/>
                <a:gridCol w="1503059"/>
                <a:gridCol w="953757"/>
                <a:gridCol w="1243171"/>
                <a:gridCol w="1233329"/>
              </a:tblGrid>
              <a:tr h="300045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/>
                          <a:cs typeface="Calibri"/>
                        </a:rPr>
                        <a:t>Desired</a:t>
                      </a:r>
                      <a:r>
                        <a:rPr lang="en-US" sz="1200" baseline="0" dirty="0" smtClean="0">
                          <a:latin typeface="Calibri"/>
                          <a:cs typeface="Calibri"/>
                        </a:rPr>
                        <a:t> Criteria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/>
                          <a:cs typeface="Calibri"/>
                        </a:rPr>
                        <a:t>Weight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latin typeface="Calibri"/>
                          <a:cs typeface="Calibri"/>
                        </a:rPr>
                        <a:t>Omnidirectional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/>
                          <a:cs typeface="Calibri"/>
                        </a:rPr>
                        <a:t>Laptop 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/>
                          <a:cs typeface="Calibri"/>
                        </a:rPr>
                        <a:t>Unidirectional 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/>
                          <a:cs typeface="Calibri"/>
                        </a:rPr>
                        <a:t>Digital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000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Calibri"/>
                          <a:cs typeface="Calibri"/>
                        </a:rPr>
                        <a:t>Cost 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Calibri"/>
                          <a:cs typeface="Calibri"/>
                        </a:rPr>
                        <a:t>&lt; 5$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anchor="b"/>
                </a:tc>
              </a:tr>
              <a:tr h="462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Calibri"/>
                          <a:cs typeface="Calibri"/>
                        </a:rPr>
                        <a:t>Frequency Response 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Calibri"/>
                          <a:cs typeface="Calibri"/>
                        </a:rPr>
                        <a:t>(0-1kHz)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Calibri"/>
                          <a:cs typeface="Calibri"/>
                        </a:rPr>
                        <a:t>9</a:t>
                      </a:r>
                    </a:p>
                  </a:txBody>
                  <a:tcPr anchor="b"/>
                </a:tc>
              </a:tr>
              <a:tr h="3000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Output Type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Analog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anchor="b"/>
                </a:tc>
              </a:tr>
              <a:tr h="408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Calibri"/>
                          <a:cs typeface="Calibri"/>
                        </a:rPr>
                        <a:t>Operating Temp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0~40° C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</a:tr>
              <a:tr h="3000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Calibri"/>
                          <a:cs typeface="Calibri"/>
                        </a:rPr>
                        <a:t>Signal-to-noise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&gt; 60 dB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n/a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9</a:t>
                      </a:r>
                    </a:p>
                  </a:txBody>
                  <a:tcPr anchor="b"/>
                </a:tc>
              </a:tr>
              <a:tr h="3000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Directionality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Unidirectional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anchor="b"/>
                </a:tc>
              </a:tr>
              <a:tr h="3000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Shape  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Circular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anchor="b"/>
                </a:tc>
              </a:tr>
              <a:tr h="408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Diameter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0.16 cm– 1.27 cm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anchor="b"/>
                </a:tc>
              </a:tr>
              <a:tr h="3000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Height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&lt; 2.5 cm 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</a:tr>
              <a:tr h="3000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Impedance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&lt; 600 Ω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n/a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n/a</a:t>
                      </a:r>
                    </a:p>
                  </a:txBody>
                  <a:tcPr anchor="b"/>
                </a:tc>
              </a:tr>
              <a:tr h="3000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Calibri"/>
                          <a:cs typeface="Calibri"/>
                        </a:rPr>
                        <a:t>Weight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&lt; 10 g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n/a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</a:tr>
              <a:tr h="3000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Calibri"/>
                          <a:cs typeface="Calibri"/>
                        </a:rPr>
                        <a:t>Current Supply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≤ 500 μA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n/a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anchor="b"/>
                </a:tc>
              </a:tr>
              <a:tr h="3000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Calibri"/>
                          <a:cs typeface="Calibri"/>
                        </a:rPr>
                        <a:t>Sensitivity 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&lt; -55 dB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Calibri"/>
                          <a:cs typeface="Calibri"/>
                        </a:rPr>
                        <a:t>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anchor="b"/>
                </a:tc>
              </a:tr>
              <a:tr h="3000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Calibri"/>
                          <a:cs typeface="Calibri"/>
                        </a:rPr>
                        <a:t>Total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latin typeface="Calibri"/>
                        <a:cs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latin typeface="Calibri"/>
                        <a:cs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Calibri"/>
                          <a:cs typeface="Calibri"/>
                        </a:rPr>
                        <a:t>895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latin typeface="Calibri"/>
                        <a:cs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Calibri"/>
                          <a:cs typeface="Calibri"/>
                        </a:rPr>
                        <a:t>1033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latin typeface="Calibri"/>
                        <a:cs typeface="Calibri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Noise Cancellation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111" dirty="0" smtClean="0">
                <a:solidFill>
                  <a:schemeClr val="bg1"/>
                </a:solidFill>
              </a:rPr>
              <a:t>Hardware Approach</a:t>
            </a:r>
            <a:endParaRPr lang="en-US" sz="3111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892299"/>
          <a:ext cx="8229600" cy="4232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451826">
                <a:tc>
                  <a:txBody>
                    <a:bodyPr/>
                    <a:lstStyle/>
                    <a:p>
                      <a:endParaRPr lang="en-US" sz="140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Calibri"/>
                          <a:ea typeface="Cambria"/>
                          <a:cs typeface="Calibri"/>
                        </a:rPr>
                        <a:t>Desired Criteria</a:t>
                      </a:r>
                      <a:endParaRPr lang="en-US" sz="1400" dirty="0">
                        <a:solidFill>
                          <a:srgbClr val="FFFFFF"/>
                        </a:solidFill>
                        <a:latin typeface="Calibri"/>
                        <a:ea typeface="Cambria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libri"/>
                          <a:ea typeface="Cambria"/>
                          <a:cs typeface="Calibri"/>
                        </a:rPr>
                        <a:t>Weight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mbria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libri"/>
                          <a:ea typeface="Cambria"/>
                          <a:cs typeface="Calibri"/>
                        </a:rPr>
                        <a:t>Microphone Location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mbria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libri"/>
                          <a:ea typeface="Cambria"/>
                          <a:cs typeface="Calibri"/>
                        </a:rPr>
                        <a:t>Microphone Number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mbria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libri"/>
                          <a:ea typeface="Cambria"/>
                          <a:cs typeface="Calibri"/>
                        </a:rPr>
                        <a:t>Pop Filter Analog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mbria"/>
                        <a:cs typeface="Calibri"/>
                      </a:endParaRPr>
                    </a:p>
                  </a:txBody>
                  <a:tcPr anchor="ctr"/>
                </a:tc>
              </a:tr>
              <a:tr h="5823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Accuracy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+-3%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mbria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6</a:t>
                      </a:r>
                    </a:p>
                  </a:txBody>
                  <a:tcPr anchor="ctr"/>
                </a:tc>
              </a:tr>
              <a:tr h="5823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&lt;$5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mbria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8</a:t>
                      </a:r>
                    </a:p>
                  </a:txBody>
                  <a:tcPr anchor="ctr"/>
                </a:tc>
              </a:tr>
              <a:tr h="6604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Precision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mbria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+-5%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mbria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10</a:t>
                      </a:r>
                    </a:p>
                  </a:txBody>
                  <a:tcPr anchor="ctr"/>
                </a:tc>
              </a:tr>
              <a:tr h="6604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Noise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 Reduction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mbria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mbria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8</a:t>
                      </a:r>
                    </a:p>
                  </a:txBody>
                  <a:tcPr anchor="ctr"/>
                </a:tc>
              </a:tr>
              <a:tr h="56971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Response time for analysis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&lt;10 seconds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mbria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10</a:t>
                      </a:r>
                    </a:p>
                  </a:txBody>
                  <a:tcPr anchor="ctr"/>
                </a:tc>
              </a:tr>
              <a:tr h="5823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Totals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mbria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mbria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mbria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314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292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Cambria"/>
                          <a:cs typeface="Calibri"/>
                        </a:rPr>
                        <a:t>324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mbria"/>
                        <a:cs typeface="Calibri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Noise Cancellation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111" dirty="0" smtClean="0">
                <a:solidFill>
                  <a:schemeClr val="bg1"/>
                </a:solidFill>
              </a:rPr>
              <a:t>Microphone Location</a:t>
            </a:r>
            <a:endParaRPr lang="en-US" sz="3111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199" y="1600200"/>
            <a:ext cx="5975870" cy="4778051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Relationship between frequency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F</a:t>
            </a:r>
            <a:r>
              <a:rPr lang="en-US" baseline="-25000" dirty="0" smtClean="0">
                <a:solidFill>
                  <a:srgbClr val="FFFFFF"/>
                </a:solidFill>
              </a:rPr>
              <a:t>1 </a:t>
            </a:r>
            <a:r>
              <a:rPr lang="en-US" dirty="0" smtClean="0">
                <a:solidFill>
                  <a:srgbClr val="FFFFFF"/>
                </a:solidFill>
              </a:rPr>
              <a:t>= 2 * F</a:t>
            </a:r>
            <a:r>
              <a:rPr lang="en-US" baseline="-25000" dirty="0" smtClean="0">
                <a:solidFill>
                  <a:srgbClr val="FFFFFF"/>
                </a:solidFill>
              </a:rPr>
              <a:t>2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Analysis</a:t>
            </a:r>
          </a:p>
          <a:p>
            <a:pPr lvl="1"/>
            <a:r>
              <a:rPr lang="en-US" dirty="0" err="1" smtClean="0">
                <a:solidFill>
                  <a:srgbClr val="FFFFFF"/>
                </a:solidFill>
              </a:rPr>
              <a:t>Reynold’s</a:t>
            </a:r>
            <a:r>
              <a:rPr lang="en-US" dirty="0" smtClean="0">
                <a:solidFill>
                  <a:srgbClr val="FFFFFF"/>
                </a:solidFill>
              </a:rPr>
              <a:t> Number</a:t>
            </a:r>
          </a:p>
          <a:p>
            <a:pPr lvl="2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lvl="2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Boundary Layer</a:t>
            </a:r>
          </a:p>
        </p:txBody>
      </p:sp>
      <p:grpSp>
        <p:nvGrpSpPr>
          <p:cNvPr id="22539" name="Group 11"/>
          <p:cNvGrpSpPr>
            <a:grpSpLocks noChangeAspect="1"/>
          </p:cNvGrpSpPr>
          <p:nvPr/>
        </p:nvGrpSpPr>
        <p:grpSpPr bwMode="auto">
          <a:xfrm>
            <a:off x="6791978" y="4110995"/>
            <a:ext cx="1782763" cy="2052637"/>
            <a:chOff x="3240" y="1440"/>
            <a:chExt cx="5664" cy="6519"/>
          </a:xfrm>
        </p:grpSpPr>
        <p:pic>
          <p:nvPicPr>
            <p:cNvPr id="22540" name="Picture 1" descr="Macintosh HD:Users:abigailcohen:Desktop:Picture 12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40" y="1440"/>
              <a:ext cx="5664" cy="6519"/>
            </a:xfrm>
            <a:prstGeom prst="rect">
              <a:avLst/>
            </a:prstGeom>
            <a:noFill/>
          </p:spPr>
        </p:pic>
        <p:sp>
          <p:nvSpPr>
            <p:cNvPr id="22541" name="Oval 13"/>
            <p:cNvSpPr>
              <a:spLocks noChangeAspect="1" noChangeArrowheads="1"/>
            </p:cNvSpPr>
            <p:nvPr/>
          </p:nvSpPr>
          <p:spPr bwMode="auto">
            <a:xfrm>
              <a:off x="7560" y="3960"/>
              <a:ext cx="202" cy="198"/>
            </a:xfrm>
            <a:prstGeom prst="ellipse">
              <a:avLst/>
            </a:prstGeom>
            <a:solidFill>
              <a:srgbClr val="000000"/>
            </a:solidFill>
            <a:ln w="19050">
              <a:noFill/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542" name="Group 14"/>
          <p:cNvGrpSpPr>
            <a:grpSpLocks noChangeAspect="1"/>
          </p:cNvGrpSpPr>
          <p:nvPr/>
        </p:nvGrpSpPr>
        <p:grpSpPr bwMode="auto">
          <a:xfrm>
            <a:off x="6758300" y="1596549"/>
            <a:ext cx="1782763" cy="2052637"/>
            <a:chOff x="3240" y="1440"/>
            <a:chExt cx="5664" cy="6518"/>
          </a:xfrm>
        </p:grpSpPr>
        <p:pic>
          <p:nvPicPr>
            <p:cNvPr id="22543" name="Picture 1" descr="Macintosh HD:Users:abigailcohen:Desktop:Picture 1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40" y="1440"/>
              <a:ext cx="5664" cy="6518"/>
            </a:xfrm>
            <a:prstGeom prst="rect">
              <a:avLst/>
            </a:prstGeom>
            <a:noFill/>
          </p:spPr>
        </p:pic>
        <p:sp>
          <p:nvSpPr>
            <p:cNvPr id="22544" name="Oval 16"/>
            <p:cNvSpPr>
              <a:spLocks noChangeAspect="1" noChangeArrowheads="1"/>
            </p:cNvSpPr>
            <p:nvPr/>
          </p:nvSpPr>
          <p:spPr bwMode="auto">
            <a:xfrm>
              <a:off x="5977" y="3960"/>
              <a:ext cx="202" cy="198"/>
            </a:xfrm>
            <a:prstGeom prst="ellipse">
              <a:avLst/>
            </a:prstGeom>
            <a:solidFill>
              <a:srgbClr val="000000"/>
            </a:solidFill>
            <a:ln w="19050">
              <a:noFill/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5729020" y="3593962"/>
            <a:ext cx="3698690" cy="61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solidFill>
                  <a:srgbClr val="4F81BD"/>
                </a:solidFill>
                <a:latin typeface="Calibri" charset="0"/>
                <a:ea typeface="Times New Roman" charset="0"/>
              </a:rPr>
              <a:t>L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charset="0"/>
                <a:ea typeface="Times New Roman" charset="0"/>
              </a:rPr>
              <a:t>ocated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charset="0"/>
                <a:ea typeface="Times New Roman" charset="0"/>
              </a:rPr>
              <a:t> 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Calibri" charset="0"/>
                <a:ea typeface="Times New Roman" charset="0"/>
              </a:rPr>
              <a:t>in the obstacle valley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5849002" y="6140639"/>
            <a:ext cx="318262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rgbClr val="4F81BD"/>
                </a:solidFill>
                <a:latin typeface="Calibri" charset="0"/>
                <a:ea typeface="Times New Roman" charset="0"/>
              </a:rPr>
              <a:t>L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charset="0"/>
                <a:ea typeface="Times New Roman" charset="0"/>
              </a:rPr>
              <a:t>ocated 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Calibri" charset="0"/>
                <a:ea typeface="Times New Roman" charset="0"/>
              </a:rPr>
              <a:t>in a side chamber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4F81BD"/>
              </a:solidFill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12" name="Picture 11" descr="Picture 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000" y="3881731"/>
            <a:ext cx="2847018" cy="626769"/>
          </a:xfrm>
          <a:prstGeom prst="rect">
            <a:avLst/>
          </a:prstGeom>
        </p:spPr>
      </p:pic>
      <p:pic>
        <p:nvPicPr>
          <p:cNvPr id="13" name="Picture 12" descr="Picture 1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8000" y="5299593"/>
            <a:ext cx="2425700" cy="669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356285" y="1591310"/>
            <a:ext cx="3698690" cy="5207517"/>
            <a:chOff x="5356285" y="1591310"/>
            <a:chExt cx="3698690" cy="5207517"/>
          </a:xfrm>
        </p:grpSpPr>
        <p:sp>
          <p:nvSpPr>
            <p:cNvPr id="22546" name="Text Box 18"/>
            <p:cNvSpPr txBox="1">
              <a:spLocks noChangeArrowheads="1"/>
            </p:cNvSpPr>
            <p:nvPr/>
          </p:nvSpPr>
          <p:spPr bwMode="auto">
            <a:xfrm>
              <a:off x="5655732" y="6113027"/>
              <a:ext cx="3182626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914400" marR="0" lvl="2" indent="0" algn="ctr" defTabSz="914400" rtl="0" eaLnBrk="1" fontAlgn="base" latinLnBrk="0" hangingPunct="1">
                <a:lnSpc>
                  <a:spcPct val="10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4F81BD"/>
                  </a:solidFill>
                  <a:latin typeface="Calibri" charset="0"/>
                  <a:ea typeface="Times New Roman" charset="0"/>
                </a:rPr>
                <a:t>Differential Noise Cancellation</a:t>
              </a: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Times New Roman" charset="0"/>
                <a:ea typeface="Times New Roman" charset="0"/>
              </a:endParaRPr>
            </a:p>
          </p:txBody>
        </p:sp>
        <p:grpSp>
          <p:nvGrpSpPr>
            <p:cNvPr id="23561" name="Group 9"/>
            <p:cNvGrpSpPr>
              <a:grpSpLocks noChangeAspect="1"/>
            </p:cNvGrpSpPr>
            <p:nvPr/>
          </p:nvGrpSpPr>
          <p:grpSpPr bwMode="auto">
            <a:xfrm>
              <a:off x="6791978" y="4110995"/>
              <a:ext cx="1783080" cy="2051800"/>
              <a:chOff x="3240" y="1440"/>
              <a:chExt cx="5664" cy="6518"/>
            </a:xfrm>
          </p:grpSpPr>
          <p:pic>
            <p:nvPicPr>
              <p:cNvPr id="23562" name="Picture 1" descr="Macintosh HD:Users:abigailcohen:Desktop:Picture 12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240" y="1440"/>
                <a:ext cx="5664" cy="6518"/>
              </a:xfrm>
              <a:prstGeom prst="rect">
                <a:avLst/>
              </a:prstGeom>
              <a:noFill/>
            </p:spPr>
          </p:pic>
          <p:sp>
            <p:nvSpPr>
              <p:cNvPr id="23563" name="Oval 11"/>
              <p:cNvSpPr>
                <a:spLocks noChangeAspect="1" noChangeArrowheads="1"/>
              </p:cNvSpPr>
              <p:nvPr/>
            </p:nvSpPr>
            <p:spPr bwMode="auto">
              <a:xfrm>
                <a:off x="5969" y="3960"/>
                <a:ext cx="202" cy="198"/>
              </a:xfrm>
              <a:prstGeom prst="ellipse">
                <a:avLst/>
              </a:prstGeom>
              <a:solidFill>
                <a:srgbClr val="000000"/>
              </a:solidFill>
              <a:ln w="19050">
                <a:noFill/>
                <a:round/>
                <a:headEnd/>
                <a:tailEnd/>
              </a:ln>
              <a:effectLst>
                <a:outerShdw blurRad="38100" dist="25400" dir="5400000" algn="ctr" rotWithShape="0">
                  <a:srgbClr val="00000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64" name="Oval 12"/>
              <p:cNvSpPr>
                <a:spLocks noChangeAspect="1" noChangeArrowheads="1"/>
              </p:cNvSpPr>
              <p:nvPr/>
            </p:nvSpPr>
            <p:spPr bwMode="auto">
              <a:xfrm>
                <a:off x="5969" y="6282"/>
                <a:ext cx="202" cy="198"/>
              </a:xfrm>
              <a:prstGeom prst="ellipse">
                <a:avLst/>
              </a:prstGeom>
              <a:solidFill>
                <a:srgbClr val="000000"/>
              </a:solidFill>
              <a:ln w="19050">
                <a:noFill/>
                <a:round/>
                <a:headEnd/>
                <a:tailEnd/>
              </a:ln>
              <a:effectLst>
                <a:outerShdw blurRad="38100" dist="25400" dir="5400000" algn="ctr" rotWithShape="0">
                  <a:srgbClr val="000000">
                    <a:alpha val="35001"/>
                  </a:srgbClr>
                </a:outerShdw>
              </a:effec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545" name="Text Box 17"/>
            <p:cNvSpPr txBox="1">
              <a:spLocks noChangeArrowheads="1"/>
            </p:cNvSpPr>
            <p:nvPr/>
          </p:nvSpPr>
          <p:spPr bwMode="auto">
            <a:xfrm>
              <a:off x="5356285" y="3593962"/>
              <a:ext cx="3698690" cy="613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914400" marR="0" lvl="2" indent="0" algn="ctr" defTabSz="914400" rtl="0" eaLnBrk="1" fontAlgn="base" latinLnBrk="0" hangingPunct="1">
                <a:lnSpc>
                  <a:spcPct val="10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4F81BD"/>
                  </a:solidFill>
                  <a:latin typeface="Calibri" charset="0"/>
                  <a:ea typeface="Times New Roman" charset="0"/>
                </a:rPr>
                <a:t>Average/Directed Average</a:t>
              </a: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Calibri" charset="0"/>
                <a:ea typeface="Times New Roman" charset="0"/>
              </a:endParaRPr>
            </a:p>
          </p:txBody>
        </p:sp>
        <p:grpSp>
          <p:nvGrpSpPr>
            <p:cNvPr id="23555" name="Group 3"/>
            <p:cNvGrpSpPr>
              <a:grpSpLocks/>
            </p:cNvGrpSpPr>
            <p:nvPr/>
          </p:nvGrpSpPr>
          <p:grpSpPr bwMode="auto">
            <a:xfrm>
              <a:off x="6745941" y="1591310"/>
              <a:ext cx="1785620" cy="2048510"/>
              <a:chOff x="3235" y="1440"/>
              <a:chExt cx="2812" cy="3226"/>
            </a:xfrm>
          </p:grpSpPr>
          <p:pic>
            <p:nvPicPr>
              <p:cNvPr id="23556" name="Picture 1" descr="Macintosh HD:Users:abigailcohen:Desktop:Picture 12.png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235" y="1440"/>
                <a:ext cx="2812" cy="3226"/>
              </a:xfrm>
              <a:prstGeom prst="rect">
                <a:avLst/>
              </a:prstGeom>
              <a:noFill/>
            </p:spPr>
          </p:pic>
          <p:sp>
            <p:nvSpPr>
              <p:cNvPr id="23557" name="Oval 5"/>
              <p:cNvSpPr>
                <a:spLocks noChangeAspect="1" noChangeArrowheads="1"/>
              </p:cNvSpPr>
              <p:nvPr/>
            </p:nvSpPr>
            <p:spPr bwMode="auto">
              <a:xfrm>
                <a:off x="4593" y="2690"/>
                <a:ext cx="100" cy="98"/>
              </a:xfrm>
              <a:prstGeom prst="ellipse">
                <a:avLst/>
              </a:prstGeom>
              <a:solidFill>
                <a:srgbClr val="000000"/>
              </a:solidFill>
              <a:ln w="19050">
                <a:noFill/>
                <a:round/>
                <a:headEnd/>
                <a:tailEnd/>
              </a:ln>
              <a:effectLst>
                <a:outerShdw blurRad="38100" dist="25400" dir="5400000" algn="ctr" rotWithShape="0">
                  <a:srgbClr val="000000">
                    <a:alpha val="35001"/>
                  </a:srgbClr>
                </a:outerShdw>
              </a:effectLst>
            </p:spPr>
            <p:txBody>
              <a:bodyPr vert="horz" wrap="square" lIns="0" tIns="91440" rIns="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58" name="Oval 6"/>
              <p:cNvSpPr>
                <a:spLocks noChangeAspect="1" noChangeArrowheads="1"/>
              </p:cNvSpPr>
              <p:nvPr/>
            </p:nvSpPr>
            <p:spPr bwMode="auto">
              <a:xfrm>
                <a:off x="3960" y="2880"/>
                <a:ext cx="100" cy="98"/>
              </a:xfrm>
              <a:prstGeom prst="ellipse">
                <a:avLst/>
              </a:prstGeom>
              <a:solidFill>
                <a:srgbClr val="000000"/>
              </a:solidFill>
              <a:ln w="19050">
                <a:noFill/>
                <a:round/>
                <a:headEnd/>
                <a:tailEnd/>
              </a:ln>
              <a:effectLst>
                <a:outerShdw blurRad="38100" dist="25400" dir="5400000" algn="ctr" rotWithShape="0">
                  <a:srgbClr val="000000">
                    <a:alpha val="35001"/>
                  </a:srgbClr>
                </a:outerShdw>
              </a:effectLst>
            </p:spPr>
            <p:txBody>
              <a:bodyPr vert="horz" wrap="square" lIns="0" tIns="91440" rIns="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Noise Cancellation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111" dirty="0" smtClean="0">
                <a:solidFill>
                  <a:schemeClr val="bg1"/>
                </a:solidFill>
              </a:rPr>
              <a:t>Microphone Number</a:t>
            </a:r>
            <a:endParaRPr lang="en-US" sz="3111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0909" y="1600200"/>
            <a:ext cx="5492697" cy="477805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Differential noise cancellation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Average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Directed average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Low flow rates</a:t>
            </a:r>
          </a:p>
          <a:p>
            <a:pPr lvl="1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Analysis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Microphone adapter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Accuracy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1082</Words>
  <Application>Microsoft Macintosh PowerPoint</Application>
  <PresentationFormat>On-screen Show (4:3)</PresentationFormat>
  <Paragraphs>552</Paragraphs>
  <Slides>21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Progress Report Spirometry Software</vt:lpstr>
      <vt:lpstr>Need</vt:lpstr>
      <vt:lpstr>The Big Picture</vt:lpstr>
      <vt:lpstr>Audio Sensor</vt:lpstr>
      <vt:lpstr>Microphone Omnidirectional vs. Unidirectional</vt:lpstr>
      <vt:lpstr>Audio Sensor</vt:lpstr>
      <vt:lpstr>Noise Cancellation Hardware Approach</vt:lpstr>
      <vt:lpstr>Noise Cancellation Microphone Location</vt:lpstr>
      <vt:lpstr>Noise Cancellation Microphone Number</vt:lpstr>
      <vt:lpstr>Noise Cancellation Pop Filter</vt:lpstr>
      <vt:lpstr>Noise Cancellation Hardware Approach</vt:lpstr>
      <vt:lpstr>Noise Cancellation Software Approach</vt:lpstr>
      <vt:lpstr>Noise Cancellation Windowing and Filters</vt:lpstr>
      <vt:lpstr>Noise Cancellation Averaging Multiple FFTs</vt:lpstr>
      <vt:lpstr>Noise Cancellation Spectral Subtraction</vt:lpstr>
      <vt:lpstr>Noise Cancellation Software Approach</vt:lpstr>
      <vt:lpstr>Software Flow Chart</vt:lpstr>
      <vt:lpstr>Chosen Design to Implement</vt:lpstr>
      <vt:lpstr>Updated Design Schedule</vt:lpstr>
      <vt:lpstr>Updated Team Responsibilities</vt:lpstr>
      <vt:lpstr>Questions?</vt:lpstr>
    </vt:vector>
  </TitlesOfParts>
  <Company>Washington University in St. Louis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Abigail Cohen</dc:creator>
  <cp:lastModifiedBy>Abigail Cohen</cp:lastModifiedBy>
  <cp:revision>50</cp:revision>
  <dcterms:created xsi:type="dcterms:W3CDTF">2012-10-29T04:00:14Z</dcterms:created>
  <dcterms:modified xsi:type="dcterms:W3CDTF">2012-10-29T05:21:17Z</dcterms:modified>
</cp:coreProperties>
</file>