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8" r:id="rId1"/>
  </p:sldMasterIdLst>
  <p:notesMasterIdLst>
    <p:notesMasterId r:id="rId25"/>
  </p:notesMasterIdLst>
  <p:sldIdLst>
    <p:sldId id="257" r:id="rId2"/>
    <p:sldId id="268" r:id="rId3"/>
    <p:sldId id="267" r:id="rId4"/>
    <p:sldId id="269" r:id="rId5"/>
    <p:sldId id="284" r:id="rId6"/>
    <p:sldId id="278" r:id="rId7"/>
    <p:sldId id="262" r:id="rId8"/>
    <p:sldId id="279" r:id="rId9"/>
    <p:sldId id="280" r:id="rId10"/>
    <p:sldId id="263" r:id="rId11"/>
    <p:sldId id="282" r:id="rId12"/>
    <p:sldId id="273" r:id="rId13"/>
    <p:sldId id="274" r:id="rId14"/>
    <p:sldId id="259" r:id="rId15"/>
    <p:sldId id="281" r:id="rId16"/>
    <p:sldId id="261" r:id="rId17"/>
    <p:sldId id="270" r:id="rId18"/>
    <p:sldId id="271" r:id="rId19"/>
    <p:sldId id="264" r:id="rId20"/>
    <p:sldId id="266" r:id="rId21"/>
    <p:sldId id="265" r:id="rId22"/>
    <p:sldId id="28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5B3B-2BB8-6842-9F7D-998A873E3CB6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13FA-CB5F-5645-8F56-C1590F2E1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Calculated</a:t>
            </a:r>
            <a:r>
              <a:rPr lang="en-US" baseline="0" dirty="0" smtClean="0"/>
              <a:t> by time stamps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respiratory diseases</a:t>
            </a:r>
          </a:p>
          <a:p>
            <a:r>
              <a:rPr lang="en-US" dirty="0" smtClean="0"/>
              <a:t>COPD, asthma,</a:t>
            </a:r>
            <a:r>
              <a:rPr lang="en-US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175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Hindrances- cost, access to doctors, equipment</a:t>
            </a:r>
            <a:r>
              <a:rPr lang="en-US" baseline="0" dirty="0" smtClean="0"/>
              <a:t> needs to be calibrated, disposable mouthpieces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61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FEV1/FVC = 75-80%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351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6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 MATLAB</a:t>
            </a:r>
            <a:r>
              <a:rPr lang="en-US" baseline="0" dirty="0" smtClean="0"/>
              <a:t> simulation</a:t>
            </a:r>
          </a:p>
          <a:p>
            <a:r>
              <a:rPr lang="en-US" sz="1400" baseline="0" dirty="0" smtClean="0">
                <a:solidFill>
                  <a:srgbClr val="FF0000"/>
                </a:solidFill>
              </a:rPr>
              <a:t>***Make sure that it is clear that a STFT is performed on the entire signal and then just a portion of each signal is used and pieced together to increase accuracy in both the time and frequency domain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**Potential Question: Why is Peak flow elevated</a:t>
            </a:r>
          </a:p>
          <a:p>
            <a:r>
              <a:rPr lang="en-US" dirty="0" smtClean="0"/>
              <a:t>	Answer:</a:t>
            </a:r>
            <a:r>
              <a:rPr lang="en-US" baseline="0" dirty="0" smtClean="0"/>
              <a:t> To do with hardware: too much resistance causes a larger force resulting in an erroneously high PEF</a:t>
            </a:r>
          </a:p>
          <a:p>
            <a:r>
              <a:rPr lang="en-US" baseline="0" dirty="0" smtClean="0"/>
              <a:t>Also… look at those ratios! Bam!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**I would stress estimation</a:t>
            </a:r>
            <a:r>
              <a:rPr lang="en-US" baseline="0" dirty="0" smtClean="0"/>
              <a:t> and optimization if you do not want to go into all the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13FA-CB5F-5645-8F56-C1590F2E15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C55D-E3B3-F344-9007-137542321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5ED4-2319-D54D-9BC7-A5BC9A427B68}" type="datetimeFigureOut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99AE-C1FC-0141-8044-9ECE1496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172.18.170.44:8008/spirBacJ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8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06" y="1143000"/>
            <a:ext cx="4191000" cy="2232025"/>
          </a:xfrm>
        </p:spPr>
        <p:txBody>
          <a:bodyPr/>
          <a:lstStyle/>
          <a:p>
            <a:pPr algn="l"/>
            <a:r>
              <a:rPr lang="en-US" dirty="0" err="1" smtClean="0"/>
              <a:t>Spirometer</a:t>
            </a:r>
            <a:r>
              <a:rPr lang="en-US" dirty="0" smtClean="0"/>
              <a:t> Software</a:t>
            </a:r>
            <a:br>
              <a:rPr lang="en-US" dirty="0" smtClean="0"/>
            </a:br>
            <a:r>
              <a:rPr lang="en-US" sz="3200" dirty="0" smtClean="0"/>
              <a:t>Final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298" y="4614164"/>
            <a:ext cx="8062912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Jessie Butts</a:t>
            </a:r>
          </a:p>
          <a:p>
            <a:pPr algn="l"/>
            <a:r>
              <a:rPr lang="en-US" dirty="0" smtClean="0"/>
              <a:t>Team mates: Olga </a:t>
            </a:r>
            <a:r>
              <a:rPr lang="en-US" dirty="0" err="1" smtClean="0"/>
              <a:t>Neyman</a:t>
            </a:r>
            <a:r>
              <a:rPr lang="en-US" dirty="0" smtClean="0"/>
              <a:t>, Abby Cohen</a:t>
            </a:r>
          </a:p>
          <a:p>
            <a:pPr algn="l"/>
            <a:r>
              <a:rPr lang="en-US" dirty="0" smtClean="0"/>
              <a:t>Group 36</a:t>
            </a:r>
          </a:p>
          <a:p>
            <a:pPr algn="l"/>
            <a:r>
              <a:rPr lang="en-US" dirty="0" smtClean="0"/>
              <a:t>Client: Dr. </a:t>
            </a:r>
            <a:r>
              <a:rPr lang="en-US" dirty="0" err="1" smtClean="0"/>
              <a:t>Klaesner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4783" t="41097" r="5785" b="33575"/>
          <a:stretch/>
        </p:blipFill>
        <p:spPr bwMode="auto">
          <a:xfrm>
            <a:off x="4447706" y="692150"/>
            <a:ext cx="3661410" cy="268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43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Volume Values</a:t>
            </a:r>
            <a:endParaRPr lang="en-US" dirty="0"/>
          </a:p>
        </p:txBody>
      </p:sp>
      <p:pic>
        <p:nvPicPr>
          <p:cNvPr id="5" name="Content Placeholder 3" descr="Picture 50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6923" b="-36923"/>
          <a:stretch>
            <a:fillRect/>
          </a:stretch>
        </p:blipFill>
        <p:spPr>
          <a:xfrm>
            <a:off x="4668020" y="1081148"/>
            <a:ext cx="4348937" cy="4873751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3920" y="2044389"/>
          <a:ext cx="4434478" cy="29641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1852"/>
                <a:gridCol w="899942"/>
                <a:gridCol w="885659"/>
                <a:gridCol w="828519"/>
                <a:gridCol w="1028506"/>
              </a:tblGrid>
              <a:tr h="665329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Important Values</a:t>
                      </a:r>
                      <a:endParaRPr lang="en-US" sz="105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Predicted Value for Subject</a:t>
                      </a:r>
                    </a:p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(NHANES III)</a:t>
                      </a:r>
                      <a:endParaRPr lang="en-US" sz="105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First</a:t>
                      </a:r>
                      <a:r>
                        <a:rPr lang="en-US" sz="1050" b="0" baseline="0" dirty="0" smtClean="0">
                          <a:latin typeface="Calibri"/>
                          <a:cs typeface="Calibri"/>
                        </a:rPr>
                        <a:t> Maneuver</a:t>
                      </a:r>
                      <a:endParaRPr lang="en-US" sz="105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Second Maneuver</a:t>
                      </a:r>
                      <a:endParaRPr lang="en-US" sz="105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latin typeface="Calibri"/>
                          <a:cs typeface="Calibri"/>
                        </a:rPr>
                        <a:t>Recording</a:t>
                      </a:r>
                      <a:r>
                        <a:rPr lang="en-US" sz="1050" b="0" baseline="0" dirty="0" smtClean="0">
                          <a:latin typeface="Calibri"/>
                          <a:cs typeface="Calibri"/>
                        </a:rPr>
                        <a:t> from and FDA approved spirometer</a:t>
                      </a:r>
                      <a:endParaRPr lang="en-US" sz="105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5816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PEF (L/</a:t>
                      </a:r>
                      <a:r>
                        <a:rPr lang="en-US" sz="1050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105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10.80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13.31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13.00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10.01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5816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FEV1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5.05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5.86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5.02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4.58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5816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FVC (L)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6.11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6.99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6.13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5.27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5816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FEV1/FVC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0.84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0.83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0.82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Calibri"/>
                          <a:cs typeface="Calibri"/>
                        </a:rPr>
                        <a:t>0.87</a:t>
                      </a:r>
                      <a:endParaRPr lang="en-US" sz="105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20032" y="482761"/>
            <a:ext cx="8670800" cy="5997710"/>
            <a:chOff x="471576" y="760489"/>
            <a:chExt cx="6885968" cy="4474018"/>
          </a:xfrm>
        </p:grpSpPr>
        <p:sp>
          <p:nvSpPr>
            <p:cNvPr id="3" name="Process 2"/>
            <p:cNvSpPr/>
            <p:nvPr/>
          </p:nvSpPr>
          <p:spPr>
            <a:xfrm>
              <a:off x="4343737" y="760489"/>
              <a:ext cx="664170" cy="215444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43737" y="760489"/>
              <a:ext cx="664171" cy="1607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Audio Signal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92169" y="1254684"/>
              <a:ext cx="1197406" cy="358651"/>
              <a:chOff x="4208261" y="2295992"/>
              <a:chExt cx="1197406" cy="358651"/>
            </a:xfrm>
          </p:grpSpPr>
          <p:sp>
            <p:nvSpPr>
              <p:cNvPr id="6" name="Process 5"/>
              <p:cNvSpPr/>
              <p:nvPr/>
            </p:nvSpPr>
            <p:spPr>
              <a:xfrm>
                <a:off x="4208261" y="2297610"/>
                <a:ext cx="1197406" cy="357033"/>
              </a:xfrm>
              <a:prstGeom prst="flowChart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73724" y="2295992"/>
                <a:ext cx="1045007" cy="2525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Estimation of Maneuver Start and End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292935" y="3107921"/>
              <a:ext cx="770467" cy="232378"/>
              <a:chOff x="3898239" y="2943280"/>
              <a:chExt cx="770467" cy="232378"/>
            </a:xfrm>
          </p:grpSpPr>
          <p:sp>
            <p:nvSpPr>
              <p:cNvPr id="9" name="Process 8"/>
              <p:cNvSpPr/>
              <p:nvPr/>
            </p:nvSpPr>
            <p:spPr>
              <a:xfrm>
                <a:off x="3898239" y="2960214"/>
                <a:ext cx="770467" cy="21544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49042" y="2943280"/>
                <a:ext cx="664171" cy="1607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Plotting Curves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39580" y="2444958"/>
              <a:ext cx="681105" cy="223305"/>
              <a:chOff x="3916237" y="2462499"/>
              <a:chExt cx="681105" cy="223305"/>
            </a:xfrm>
          </p:grpSpPr>
          <p:sp>
            <p:nvSpPr>
              <p:cNvPr id="12" name="Process 11"/>
              <p:cNvSpPr/>
              <p:nvPr/>
            </p:nvSpPr>
            <p:spPr>
              <a:xfrm>
                <a:off x="3933172" y="2470360"/>
                <a:ext cx="664170" cy="21544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16237" y="2462499"/>
                <a:ext cx="664171" cy="1607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Calibration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16899" y="1883375"/>
              <a:ext cx="940128" cy="249311"/>
              <a:chOff x="2963334" y="4305756"/>
              <a:chExt cx="940128" cy="249311"/>
            </a:xfrm>
          </p:grpSpPr>
          <p:sp>
            <p:nvSpPr>
              <p:cNvPr id="15" name="Process 14"/>
              <p:cNvSpPr/>
              <p:nvPr/>
            </p:nvSpPr>
            <p:spPr>
              <a:xfrm>
                <a:off x="2963334" y="4305756"/>
                <a:ext cx="940128" cy="249311"/>
              </a:xfrm>
              <a:prstGeom prst="flowChart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25678" y="4322690"/>
                <a:ext cx="835447" cy="1607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Estimation of STFT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075525" y="3623875"/>
              <a:ext cx="1219201" cy="355488"/>
              <a:chOff x="1176865" y="3268133"/>
              <a:chExt cx="1219201" cy="355488"/>
            </a:xfrm>
          </p:grpSpPr>
          <p:sp>
            <p:nvSpPr>
              <p:cNvPr id="18" name="Process 17"/>
              <p:cNvSpPr/>
              <p:nvPr/>
            </p:nvSpPr>
            <p:spPr>
              <a:xfrm>
                <a:off x="1176865" y="3285067"/>
                <a:ext cx="1219201" cy="33855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27668" y="3268133"/>
                <a:ext cx="1109134" cy="2525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Optimization of Maneuver Start and End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15966" y="4297296"/>
              <a:ext cx="1346202" cy="215444"/>
              <a:chOff x="2864053" y="3979939"/>
              <a:chExt cx="1346202" cy="215444"/>
            </a:xfrm>
          </p:grpSpPr>
          <p:sp>
            <p:nvSpPr>
              <p:cNvPr id="21" name="Process 20"/>
              <p:cNvSpPr/>
              <p:nvPr/>
            </p:nvSpPr>
            <p:spPr>
              <a:xfrm>
                <a:off x="2864053" y="3979939"/>
                <a:ext cx="1346202" cy="21544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64053" y="3979939"/>
                <a:ext cx="1346201" cy="1607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Sectioning of Original Signal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890706" y="4800709"/>
              <a:ext cx="1346202" cy="355489"/>
              <a:chOff x="2557259" y="4799477"/>
              <a:chExt cx="1346202" cy="355489"/>
            </a:xfrm>
          </p:grpSpPr>
          <p:sp>
            <p:nvSpPr>
              <p:cNvPr id="24" name="Process 23"/>
              <p:cNvSpPr/>
              <p:nvPr/>
            </p:nvSpPr>
            <p:spPr>
              <a:xfrm>
                <a:off x="2557259" y="4816412"/>
                <a:ext cx="1346202" cy="33855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57260" y="4799477"/>
                <a:ext cx="1346201" cy="2525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Perform 4 STFTs on Signal for Accuracy Optimization 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75005" y="4022060"/>
              <a:ext cx="1549928" cy="355489"/>
              <a:chOff x="2557259" y="4799477"/>
              <a:chExt cx="1346202" cy="355489"/>
            </a:xfrm>
          </p:grpSpPr>
          <p:sp>
            <p:nvSpPr>
              <p:cNvPr id="27" name="Process 26"/>
              <p:cNvSpPr/>
              <p:nvPr/>
            </p:nvSpPr>
            <p:spPr>
              <a:xfrm>
                <a:off x="2557259" y="4816412"/>
                <a:ext cx="1346202" cy="33855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57260" y="4799477"/>
                <a:ext cx="1346201" cy="2525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Perform appropriate noise cancellation algorithms on 4 STFTs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515736" y="3209525"/>
              <a:ext cx="1676202" cy="347022"/>
              <a:chOff x="1541131" y="4326469"/>
              <a:chExt cx="1676202" cy="347022"/>
            </a:xfrm>
          </p:grpSpPr>
          <p:sp>
            <p:nvSpPr>
              <p:cNvPr id="30" name="Process 29"/>
              <p:cNvSpPr/>
              <p:nvPr/>
            </p:nvSpPr>
            <p:spPr>
              <a:xfrm>
                <a:off x="1541131" y="4334937"/>
                <a:ext cx="1676202" cy="33855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00401" y="4326469"/>
                <a:ext cx="1549927" cy="2525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Piece together optimized STFTs based on sectioning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Process 31"/>
            <p:cNvSpPr/>
            <p:nvPr/>
          </p:nvSpPr>
          <p:spPr>
            <a:xfrm>
              <a:off x="2430754" y="2452819"/>
              <a:ext cx="795670" cy="215444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98491" y="2444352"/>
              <a:ext cx="664171" cy="1607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Optimized STFT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54505" y="2115753"/>
              <a:ext cx="835447" cy="249311"/>
              <a:chOff x="5802906" y="2685804"/>
              <a:chExt cx="835447" cy="249311"/>
            </a:xfrm>
          </p:grpSpPr>
          <p:sp>
            <p:nvSpPr>
              <p:cNvPr id="35" name="Process 34"/>
              <p:cNvSpPr/>
              <p:nvPr/>
            </p:nvSpPr>
            <p:spPr>
              <a:xfrm>
                <a:off x="5802906" y="2685804"/>
                <a:ext cx="835447" cy="2493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802906" y="2685804"/>
                <a:ext cx="835447" cy="1607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Plotting Curves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254505" y="2659796"/>
              <a:ext cx="1103039" cy="249311"/>
              <a:chOff x="5802905" y="2685804"/>
              <a:chExt cx="835448" cy="249311"/>
            </a:xfrm>
          </p:grpSpPr>
          <p:sp>
            <p:nvSpPr>
              <p:cNvPr id="38" name="Process 37"/>
              <p:cNvSpPr/>
              <p:nvPr/>
            </p:nvSpPr>
            <p:spPr>
              <a:xfrm>
                <a:off x="5802906" y="2685804"/>
                <a:ext cx="835447" cy="2493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02905" y="2685804"/>
                <a:ext cx="835447" cy="1607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Calculation of Values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>
              <a:stCxn id="3" idx="2"/>
            </p:cNvCxnSpPr>
            <p:nvPr/>
          </p:nvCxnSpPr>
          <p:spPr>
            <a:xfrm rot="16200000" flipH="1">
              <a:off x="4538604" y="1113151"/>
              <a:ext cx="278751" cy="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4550432" y="1753774"/>
              <a:ext cx="286974" cy="60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527715" y="2291933"/>
              <a:ext cx="320133" cy="1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4449986" y="2882082"/>
              <a:ext cx="447519" cy="41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4537744" y="3480724"/>
              <a:ext cx="283576" cy="27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528130" y="4136358"/>
              <a:ext cx="317933" cy="39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4234365" y="4515284"/>
              <a:ext cx="457246" cy="452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0800000">
              <a:off x="2349969" y="4377550"/>
              <a:ext cx="540738" cy="592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12980" y="3785070"/>
              <a:ext cx="47398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32" idx="2"/>
            </p:cNvCxnSpPr>
            <p:nvPr/>
          </p:nvCxnSpPr>
          <p:spPr>
            <a:xfrm rot="5400000" flipH="1" flipV="1">
              <a:off x="2318648" y="2699585"/>
              <a:ext cx="541262" cy="4786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2" idx="3"/>
            </p:cNvCxnSpPr>
            <p:nvPr/>
          </p:nvCxnSpPr>
          <p:spPr>
            <a:xfrm flipV="1">
              <a:off x="3226424" y="2552680"/>
              <a:ext cx="1113156" cy="78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020685" y="2240409"/>
              <a:ext cx="1233820" cy="320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020685" y="2560541"/>
              <a:ext cx="1233820" cy="2069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eft Brace 52"/>
            <p:cNvSpPr/>
            <p:nvPr/>
          </p:nvSpPr>
          <p:spPr>
            <a:xfrm>
              <a:off x="3708409" y="1134533"/>
              <a:ext cx="282156" cy="1105876"/>
            </a:xfrm>
            <a:prstGeom prst="leftBrace">
              <a:avLst>
                <a:gd name="adj1" fmla="val 5334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1233580" y="2843482"/>
              <a:ext cx="282156" cy="2391025"/>
            </a:xfrm>
            <a:prstGeom prst="leftBrace">
              <a:avLst>
                <a:gd name="adj1" fmla="val 5334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107279" y="1550903"/>
              <a:ext cx="524935" cy="249311"/>
              <a:chOff x="2556932" y="1601706"/>
              <a:chExt cx="524935" cy="249311"/>
            </a:xfrm>
          </p:grpSpPr>
          <p:sp>
            <p:nvSpPr>
              <p:cNvPr id="56" name="Process 55"/>
              <p:cNvSpPr/>
              <p:nvPr/>
            </p:nvSpPr>
            <p:spPr>
              <a:xfrm>
                <a:off x="2556933" y="1601706"/>
                <a:ext cx="524934" cy="249311"/>
              </a:xfrm>
              <a:prstGeom prst="flowChart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556932" y="1610173"/>
                <a:ext cx="524935" cy="1607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Estimation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71576" y="3906666"/>
              <a:ext cx="643273" cy="232378"/>
              <a:chOff x="1075459" y="1246218"/>
              <a:chExt cx="643273" cy="232378"/>
            </a:xfrm>
          </p:grpSpPr>
          <p:sp>
            <p:nvSpPr>
              <p:cNvPr id="59" name="Process 58"/>
              <p:cNvSpPr/>
              <p:nvPr/>
            </p:nvSpPr>
            <p:spPr>
              <a:xfrm>
                <a:off x="1075459" y="1263152"/>
                <a:ext cx="643273" cy="215444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75459" y="1246218"/>
                <a:ext cx="643273" cy="1607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Optimization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Left Brace 60"/>
            <p:cNvSpPr/>
            <p:nvPr/>
          </p:nvSpPr>
          <p:spPr>
            <a:xfrm rot="10800000">
              <a:off x="5483644" y="3548079"/>
              <a:ext cx="282156" cy="1686428"/>
            </a:xfrm>
            <a:prstGeom prst="leftBrace">
              <a:avLst>
                <a:gd name="adj1" fmla="val 5334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16757" y="383287"/>
            <a:ext cx="2236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Software Flow Chart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 Computer</a:t>
            </a:r>
          </a:p>
          <a:p>
            <a:pPr lvl="1"/>
            <a:r>
              <a:rPr lang="en-US" dirty="0" smtClean="0"/>
              <a:t>Windows Required (Windows 7)</a:t>
            </a:r>
          </a:p>
          <a:p>
            <a:pPr lvl="2"/>
            <a:r>
              <a:rPr lang="en-US" dirty="0" smtClean="0"/>
              <a:t>1 gigahertz (GHz) or faster 32-bit (x86) or </a:t>
            </a:r>
            <a:r>
              <a:rPr lang="en-US" b="1" u="sng" dirty="0" smtClean="0"/>
              <a:t>64-bit (x64)</a:t>
            </a:r>
            <a:r>
              <a:rPr lang="en-US" dirty="0" smtClean="0"/>
              <a:t> processor</a:t>
            </a:r>
            <a:endParaRPr lang="en-US" sz="3200" dirty="0" smtClean="0"/>
          </a:p>
          <a:p>
            <a:pPr lvl="2"/>
            <a:r>
              <a:rPr lang="en-US" dirty="0" smtClean="0"/>
              <a:t>1 gigabyte (GB) RAM (32-bit) or 2 GB RAM (64-bit)</a:t>
            </a:r>
            <a:endParaRPr lang="en-US" sz="3200" dirty="0" smtClean="0"/>
          </a:p>
          <a:p>
            <a:pPr lvl="2"/>
            <a:r>
              <a:rPr lang="en-US" dirty="0" smtClean="0"/>
              <a:t>16 GB available hard disk space (32-bit) or 20 GB (64-bit)</a:t>
            </a:r>
            <a:endParaRPr lang="en-US" sz="3200" dirty="0" smtClean="0"/>
          </a:p>
          <a:p>
            <a:pPr lvl="2"/>
            <a:r>
              <a:rPr lang="en-US" dirty="0" smtClean="0"/>
              <a:t>DirectX 9 graphics device with WDDM 1.0 or higher driver </a:t>
            </a:r>
          </a:p>
          <a:p>
            <a:pPr lvl="1"/>
            <a:r>
              <a:rPr lang="en-US" dirty="0" smtClean="0"/>
              <a:t>Space for wave files</a:t>
            </a:r>
          </a:p>
          <a:p>
            <a:pPr lvl="2"/>
            <a:r>
              <a:rPr lang="en-US" dirty="0" smtClean="0"/>
              <a:t>6 sec wave file ~ 1MB </a:t>
            </a:r>
            <a:r>
              <a:rPr lang="en-US" dirty="0" err="1" smtClean="0"/>
              <a:t>x</a:t>
            </a:r>
            <a:r>
              <a:rPr lang="en-US" dirty="0" smtClean="0"/>
              <a:t> 3 trials = 3 MB </a:t>
            </a:r>
          </a:p>
          <a:p>
            <a:pPr lvl="1"/>
            <a:r>
              <a:rPr lang="en-US" dirty="0" smtClean="0"/>
              <a:t>Space for downloadable .exe component</a:t>
            </a:r>
          </a:p>
          <a:p>
            <a:pPr lvl="2"/>
            <a:r>
              <a:rPr lang="en-US" dirty="0" smtClean="0"/>
              <a:t>40.4 KB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 Computer</a:t>
            </a:r>
          </a:p>
          <a:p>
            <a:pPr lvl="1"/>
            <a:r>
              <a:rPr lang="en-US" dirty="0" smtClean="0"/>
              <a:t>Tomcat 6 </a:t>
            </a:r>
            <a:r>
              <a:rPr lang="en-US" dirty="0" smtClean="0"/>
              <a:t>Apache</a:t>
            </a:r>
          </a:p>
          <a:p>
            <a:pPr lvl="1"/>
            <a:r>
              <a:rPr lang="en-US" dirty="0" smtClean="0"/>
              <a:t>Java </a:t>
            </a:r>
            <a:r>
              <a:rPr lang="en-US" dirty="0" smtClean="0"/>
              <a:t>EE </a:t>
            </a:r>
            <a:r>
              <a:rPr lang="en-US" dirty="0" smtClean="0"/>
              <a:t>6.0</a:t>
            </a:r>
            <a:endParaRPr lang="en-US" dirty="0" smtClean="0"/>
          </a:p>
          <a:p>
            <a:pPr lvl="1"/>
            <a:r>
              <a:rPr lang="en-US" dirty="0" smtClean="0"/>
              <a:t>Java Virtual Machine (For Windows 7 x64 64bit mode, 32-bit browser) </a:t>
            </a:r>
          </a:p>
          <a:p>
            <a:pPr lvl="2"/>
            <a:r>
              <a:rPr lang="en-US" dirty="0" smtClean="0"/>
              <a:t>128mb</a:t>
            </a:r>
          </a:p>
          <a:p>
            <a:pPr lvl="2"/>
            <a:r>
              <a:rPr lang="en-US" dirty="0" smtClean="0"/>
              <a:t>Browsers: Chrome, IE 7, IE 8, IE 9, Firefox3.6+, Firefox 4</a:t>
            </a:r>
          </a:p>
          <a:p>
            <a:pPr lvl="1"/>
            <a:r>
              <a:rPr lang="en-US" dirty="0" smtClean="0"/>
              <a:t>JDK 1.6.0_37 (Java Development Kit)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Run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Run time</a:t>
            </a:r>
          </a:p>
          <a:p>
            <a:r>
              <a:rPr lang="en-US" dirty="0" smtClean="0"/>
              <a:t>JSP:</a:t>
            </a:r>
            <a:r>
              <a:rPr lang="en-US" dirty="0" smtClean="0"/>
              <a:t> </a:t>
            </a:r>
            <a:r>
              <a:rPr lang="en-US" dirty="0" smtClean="0"/>
              <a:t>6 </a:t>
            </a:r>
            <a:r>
              <a:rPr lang="en-US" dirty="0" smtClean="0"/>
              <a:t>Sec</a:t>
            </a:r>
            <a:endParaRPr lang="en-US" dirty="0" smtClean="0"/>
          </a:p>
          <a:p>
            <a:r>
              <a:rPr lang="en-US" dirty="0" smtClean="0"/>
              <a:t>MATLAB: 25.1218 sec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983" y="2719784"/>
            <a:ext cx="260908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9862" y="1716109"/>
          <a:ext cx="6528456" cy="431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38"/>
                <a:gridCol w="759493"/>
                <a:gridCol w="1866725"/>
              </a:tblGrid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Hours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Cost (at $70/hr)</a:t>
                      </a: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Layout &amp; Design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Downloadable Component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8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Signal Processing- JSP Version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JSP Pages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Implentation of Graphics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8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Signal Processing-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Matlab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Version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Future Work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8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Predicted Values Database Implementation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8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Secure Database for Patients and Doctors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8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Translating Matlab Processing into Java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$14210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Components</a:t>
            </a:r>
          </a:p>
          <a:p>
            <a:r>
              <a:rPr lang="en-US" sz="2400" dirty="0" smtClean="0"/>
              <a:t>Microphone - </a:t>
            </a:r>
            <a:r>
              <a:rPr lang="en-US" sz="2400" dirty="0"/>
              <a:t>CMI-5247TF-K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3.5 mm Cable - </a:t>
            </a:r>
            <a:r>
              <a:rPr lang="en-US" sz="2400" dirty="0"/>
              <a:t>CB477-1-10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Heat Shrink - </a:t>
            </a:r>
            <a:r>
              <a:rPr lang="en-US" sz="2400" dirty="0"/>
              <a:t>HS2-</a:t>
            </a:r>
            <a:r>
              <a:rPr lang="en-US" sz="2400" dirty="0" smtClean="0"/>
              <a:t>025</a:t>
            </a:r>
          </a:p>
          <a:p>
            <a:r>
              <a:rPr lang="en-US" sz="2400" dirty="0" smtClean="0"/>
              <a:t>Wire Solder - </a:t>
            </a:r>
            <a:r>
              <a:rPr lang="en-US" sz="2400" dirty="0"/>
              <a:t>141786</a:t>
            </a:r>
            <a:r>
              <a:rPr lang="en-US" sz="2400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ln>
                  <a:solidFill>
                    <a:srgbClr val="FFFFFF"/>
                  </a:solidFill>
                </a:ln>
              </a:rPr>
              <a:t>Tools</a:t>
            </a:r>
          </a:p>
          <a:p>
            <a:r>
              <a:rPr lang="en-US" sz="2400" dirty="0" smtClean="0"/>
              <a:t>Soldering Iron - </a:t>
            </a:r>
            <a:r>
              <a:rPr lang="en-US" sz="2400" dirty="0"/>
              <a:t>578-WES51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Wire Clippers - </a:t>
            </a:r>
            <a:r>
              <a:rPr lang="en-US" sz="2400" dirty="0"/>
              <a:t>973575000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Heat gun - </a:t>
            </a:r>
            <a:r>
              <a:rPr lang="en-US" sz="2400" dirty="0"/>
              <a:t>HG1300</a:t>
            </a:r>
            <a:r>
              <a:rPr lang="en-US" sz="2400" dirty="0" smtClean="0"/>
              <a:t>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8758" y="3872504"/>
            <a:ext cx="8574084" cy="2571668"/>
            <a:chOff x="495560" y="2253583"/>
            <a:chExt cx="9308845" cy="3033333"/>
          </a:xfrm>
        </p:grpSpPr>
        <p:grpSp>
          <p:nvGrpSpPr>
            <p:cNvPr id="6" name="Group 37"/>
            <p:cNvGrpSpPr/>
            <p:nvPr/>
          </p:nvGrpSpPr>
          <p:grpSpPr>
            <a:xfrm>
              <a:off x="495560" y="2253583"/>
              <a:ext cx="6952415" cy="3033333"/>
              <a:chOff x="495559" y="1725599"/>
              <a:chExt cx="10521107" cy="3561317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495559" y="2808295"/>
                <a:ext cx="2433907" cy="2478621"/>
                <a:chOff x="-2139835" y="1679918"/>
                <a:chExt cx="3900425" cy="3688668"/>
              </a:xfrm>
            </p:grpSpPr>
            <p:grpSp>
              <p:nvGrpSpPr>
                <p:cNvPr id="23" name="Group 17"/>
                <p:cNvGrpSpPr/>
                <p:nvPr/>
              </p:nvGrpSpPr>
              <p:grpSpPr>
                <a:xfrm>
                  <a:off x="-2139835" y="1679918"/>
                  <a:ext cx="3900425" cy="3688668"/>
                  <a:chOff x="-2139835" y="1679918"/>
                  <a:chExt cx="3900425" cy="3688668"/>
                </a:xfrm>
              </p:grpSpPr>
              <p:sp>
                <p:nvSpPr>
                  <p:cNvPr id="25" name="Can 2"/>
                  <p:cNvSpPr/>
                  <p:nvPr/>
                </p:nvSpPr>
                <p:spPr>
                  <a:xfrm rot="5400000">
                    <a:off x="-2033956" y="1574039"/>
                    <a:ext cx="3688668" cy="3900425"/>
                  </a:xfrm>
                  <a:prstGeom prst="can">
                    <a:avLst>
                      <a:gd name="adj" fmla="val 60357"/>
                    </a:avLst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ln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Pie 25"/>
                  <p:cNvSpPr/>
                  <p:nvPr/>
                </p:nvSpPr>
                <p:spPr>
                  <a:xfrm rot="5400000">
                    <a:off x="-267713" y="2612591"/>
                    <a:ext cx="2147644" cy="1612218"/>
                  </a:xfrm>
                  <a:prstGeom prst="pie">
                    <a:avLst>
                      <a:gd name="adj1" fmla="val 5323617"/>
                      <a:gd name="adj2" fmla="val 16200000"/>
                    </a:avLst>
                  </a:prstGeom>
                  <a:solidFill>
                    <a:srgbClr val="595959"/>
                  </a:solidFill>
                  <a:ln>
                    <a:solidFill>
                      <a:srgbClr val="59595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4" name="Pie 23"/>
                <p:cNvSpPr/>
                <p:nvPr/>
              </p:nvSpPr>
              <p:spPr>
                <a:xfrm rot="16200000">
                  <a:off x="-267713" y="2896509"/>
                  <a:ext cx="2147644" cy="1612218"/>
                </a:xfrm>
                <a:prstGeom prst="pie">
                  <a:avLst>
                    <a:gd name="adj1" fmla="val 5323617"/>
                    <a:gd name="adj2" fmla="val 16200000"/>
                  </a:avLst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22"/>
              <p:cNvGrpSpPr/>
              <p:nvPr/>
            </p:nvGrpSpPr>
            <p:grpSpPr>
              <a:xfrm>
                <a:off x="2425533" y="3293199"/>
                <a:ext cx="7910340" cy="1354242"/>
                <a:chOff x="2425533" y="3293199"/>
                <a:chExt cx="7910340" cy="1354242"/>
              </a:xfrm>
            </p:grpSpPr>
            <p:grpSp>
              <p:nvGrpSpPr>
                <p:cNvPr id="17" name="Group 14"/>
                <p:cNvGrpSpPr/>
                <p:nvPr/>
              </p:nvGrpSpPr>
              <p:grpSpPr>
                <a:xfrm>
                  <a:off x="2425533" y="3293199"/>
                  <a:ext cx="7910340" cy="1354242"/>
                  <a:chOff x="3709935" y="3298173"/>
                  <a:chExt cx="7025801" cy="1456267"/>
                </a:xfrm>
              </p:grpSpPr>
              <p:sp>
                <p:nvSpPr>
                  <p:cNvPr id="20" name="Can 19"/>
                  <p:cNvSpPr/>
                  <p:nvPr/>
                </p:nvSpPr>
                <p:spPr>
                  <a:xfrm rot="16200000">
                    <a:off x="7763936" y="1782640"/>
                    <a:ext cx="1456267" cy="4487333"/>
                  </a:xfrm>
                  <a:prstGeom prst="can">
                    <a:avLst>
                      <a:gd name="adj" fmla="val 52907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Can 20"/>
                  <p:cNvSpPr/>
                  <p:nvPr/>
                </p:nvSpPr>
                <p:spPr>
                  <a:xfrm rot="5400000" flipV="1">
                    <a:off x="5018279" y="3083651"/>
                    <a:ext cx="229548" cy="2846236"/>
                  </a:xfrm>
                  <a:prstGeom prst="can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Can 13"/>
                  <p:cNvSpPr/>
                  <p:nvPr/>
                </p:nvSpPr>
                <p:spPr>
                  <a:xfrm rot="5400000" flipV="1">
                    <a:off x="4953303" y="2304149"/>
                    <a:ext cx="359505" cy="2846236"/>
                  </a:xfrm>
                  <a:prstGeom prst="can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876539" y="3402768"/>
                  <a:ext cx="3204573" cy="51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Output and V</a:t>
                  </a:r>
                  <a:r>
                    <a:rPr lang="en-US" baseline="-25000" dirty="0" smtClean="0"/>
                    <a:t>s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313636" y="4131079"/>
                  <a:ext cx="3619666" cy="51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Ground</a:t>
                  </a:r>
                  <a:endParaRPr lang="en-US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648170" y="3671062"/>
                <a:ext cx="4368496" cy="63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FF"/>
                    </a:solidFill>
                  </a:rPr>
                  <a:t>3.5 mm cord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20543369">
                <a:off x="2247474" y="3367932"/>
                <a:ext cx="596195" cy="659522"/>
              </a:xfrm>
              <a:custGeom>
                <a:avLst/>
                <a:gdLst>
                  <a:gd name="connsiteX0" fmla="*/ 153230 w 386849"/>
                  <a:gd name="connsiteY0" fmla="*/ 190611 h 593995"/>
                  <a:gd name="connsiteX1" fmla="*/ 115130 w 386849"/>
                  <a:gd name="connsiteY1" fmla="*/ 311261 h 593995"/>
                  <a:gd name="connsiteX2" fmla="*/ 102430 w 386849"/>
                  <a:gd name="connsiteY2" fmla="*/ 355711 h 593995"/>
                  <a:gd name="connsiteX3" fmla="*/ 64330 w 386849"/>
                  <a:gd name="connsiteY3" fmla="*/ 450961 h 593995"/>
                  <a:gd name="connsiteX4" fmla="*/ 57980 w 386849"/>
                  <a:gd name="connsiteY4" fmla="*/ 501761 h 593995"/>
                  <a:gd name="connsiteX5" fmla="*/ 96080 w 386849"/>
                  <a:gd name="connsiteY5" fmla="*/ 412861 h 593995"/>
                  <a:gd name="connsiteX6" fmla="*/ 267530 w 386849"/>
                  <a:gd name="connsiteY6" fmla="*/ 165211 h 593995"/>
                  <a:gd name="connsiteX7" fmla="*/ 318330 w 386849"/>
                  <a:gd name="connsiteY7" fmla="*/ 89011 h 593995"/>
                  <a:gd name="connsiteX8" fmla="*/ 324680 w 386849"/>
                  <a:gd name="connsiteY8" fmla="*/ 133461 h 593995"/>
                  <a:gd name="connsiteX9" fmla="*/ 235780 w 386849"/>
                  <a:gd name="connsiteY9" fmla="*/ 355711 h 593995"/>
                  <a:gd name="connsiteX10" fmla="*/ 165930 w 386849"/>
                  <a:gd name="connsiteY10" fmla="*/ 476361 h 593995"/>
                  <a:gd name="connsiteX11" fmla="*/ 134180 w 386849"/>
                  <a:gd name="connsiteY11" fmla="*/ 539861 h 593995"/>
                  <a:gd name="connsiteX12" fmla="*/ 184980 w 386849"/>
                  <a:gd name="connsiteY12" fmla="*/ 362061 h 593995"/>
                  <a:gd name="connsiteX13" fmla="*/ 248480 w 386849"/>
                  <a:gd name="connsiteY13" fmla="*/ 228711 h 593995"/>
                  <a:gd name="connsiteX14" fmla="*/ 261180 w 386849"/>
                  <a:gd name="connsiteY14" fmla="*/ 203311 h 593995"/>
                  <a:gd name="connsiteX15" fmla="*/ 267530 w 386849"/>
                  <a:gd name="connsiteY15" fmla="*/ 228711 h 593995"/>
                  <a:gd name="connsiteX16" fmla="*/ 248480 w 386849"/>
                  <a:gd name="connsiteY16" fmla="*/ 254111 h 593995"/>
                  <a:gd name="connsiteX17" fmla="*/ 204030 w 386849"/>
                  <a:gd name="connsiteY17" fmla="*/ 330311 h 593995"/>
                  <a:gd name="connsiteX18" fmla="*/ 191330 w 386849"/>
                  <a:gd name="connsiteY18" fmla="*/ 368411 h 593995"/>
                  <a:gd name="connsiteX19" fmla="*/ 165930 w 386849"/>
                  <a:gd name="connsiteY19" fmla="*/ 419211 h 593995"/>
                  <a:gd name="connsiteX20" fmla="*/ 178630 w 386849"/>
                  <a:gd name="connsiteY20" fmla="*/ 273161 h 593995"/>
                  <a:gd name="connsiteX21" fmla="*/ 191330 w 386849"/>
                  <a:gd name="connsiteY21" fmla="*/ 254111 h 593995"/>
                  <a:gd name="connsiteX22" fmla="*/ 178630 w 386849"/>
                  <a:gd name="connsiteY22" fmla="*/ 279511 h 593995"/>
                  <a:gd name="connsiteX23" fmla="*/ 153230 w 386849"/>
                  <a:gd name="connsiteY23" fmla="*/ 317611 h 593995"/>
                  <a:gd name="connsiteX24" fmla="*/ 121480 w 386849"/>
                  <a:gd name="connsiteY24" fmla="*/ 374761 h 593995"/>
                  <a:gd name="connsiteX25" fmla="*/ 102430 w 386849"/>
                  <a:gd name="connsiteY25" fmla="*/ 425561 h 593995"/>
                  <a:gd name="connsiteX26" fmla="*/ 108780 w 386849"/>
                  <a:gd name="connsiteY26" fmla="*/ 298561 h 593995"/>
                  <a:gd name="connsiteX27" fmla="*/ 146880 w 386849"/>
                  <a:gd name="connsiteY27" fmla="*/ 216011 h 593995"/>
                  <a:gd name="connsiteX28" fmla="*/ 178630 w 386849"/>
                  <a:gd name="connsiteY28" fmla="*/ 139811 h 593995"/>
                  <a:gd name="connsiteX29" fmla="*/ 197680 w 386849"/>
                  <a:gd name="connsiteY29" fmla="*/ 89011 h 593995"/>
                  <a:gd name="connsiteX30" fmla="*/ 235780 w 386849"/>
                  <a:gd name="connsiteY30" fmla="*/ 19161 h 593995"/>
                  <a:gd name="connsiteX31" fmla="*/ 229430 w 386849"/>
                  <a:gd name="connsiteY31" fmla="*/ 89011 h 593995"/>
                  <a:gd name="connsiteX32" fmla="*/ 159580 w 386849"/>
                  <a:gd name="connsiteY32" fmla="*/ 228711 h 593995"/>
                  <a:gd name="connsiteX33" fmla="*/ 96080 w 386849"/>
                  <a:gd name="connsiteY33" fmla="*/ 368411 h 593995"/>
                  <a:gd name="connsiteX34" fmla="*/ 70680 w 386849"/>
                  <a:gd name="connsiteY34" fmla="*/ 412861 h 593995"/>
                  <a:gd name="connsiteX35" fmla="*/ 45280 w 386849"/>
                  <a:gd name="connsiteY35" fmla="*/ 482711 h 593995"/>
                  <a:gd name="connsiteX36" fmla="*/ 51630 w 386849"/>
                  <a:gd name="connsiteY36" fmla="*/ 368411 h 593995"/>
                  <a:gd name="connsiteX37" fmla="*/ 64330 w 386849"/>
                  <a:gd name="connsiteY37" fmla="*/ 336661 h 593995"/>
                  <a:gd name="connsiteX38" fmla="*/ 77030 w 386849"/>
                  <a:gd name="connsiteY38" fmla="*/ 285861 h 593995"/>
                  <a:gd name="connsiteX39" fmla="*/ 57980 w 386849"/>
                  <a:gd name="connsiteY39" fmla="*/ 298561 h 593995"/>
                  <a:gd name="connsiteX40" fmla="*/ 45280 w 386849"/>
                  <a:gd name="connsiteY40" fmla="*/ 323961 h 593995"/>
                  <a:gd name="connsiteX41" fmla="*/ 32580 w 386849"/>
                  <a:gd name="connsiteY41" fmla="*/ 355711 h 593995"/>
                  <a:gd name="connsiteX42" fmla="*/ 19880 w 386849"/>
                  <a:gd name="connsiteY42" fmla="*/ 374761 h 593995"/>
                  <a:gd name="connsiteX43" fmla="*/ 7180 w 386849"/>
                  <a:gd name="connsiteY43" fmla="*/ 400161 h 593995"/>
                  <a:gd name="connsiteX44" fmla="*/ 830 w 386849"/>
                  <a:gd name="connsiteY44" fmla="*/ 419211 h 593995"/>
                  <a:gd name="connsiteX45" fmla="*/ 83380 w 386849"/>
                  <a:gd name="connsiteY45" fmla="*/ 190611 h 593995"/>
                  <a:gd name="connsiteX46" fmla="*/ 134180 w 386849"/>
                  <a:gd name="connsiteY46" fmla="*/ 89011 h 593995"/>
                  <a:gd name="connsiteX47" fmla="*/ 146880 w 386849"/>
                  <a:gd name="connsiteY47" fmla="*/ 63611 h 593995"/>
                  <a:gd name="connsiteX48" fmla="*/ 134180 w 386849"/>
                  <a:gd name="connsiteY48" fmla="*/ 139811 h 593995"/>
                  <a:gd name="connsiteX49" fmla="*/ 115130 w 386849"/>
                  <a:gd name="connsiteY49" fmla="*/ 190611 h 593995"/>
                  <a:gd name="connsiteX50" fmla="*/ 77030 w 386849"/>
                  <a:gd name="connsiteY50" fmla="*/ 266811 h 593995"/>
                  <a:gd name="connsiteX51" fmla="*/ 51630 w 386849"/>
                  <a:gd name="connsiteY51" fmla="*/ 311261 h 593995"/>
                  <a:gd name="connsiteX52" fmla="*/ 57980 w 386849"/>
                  <a:gd name="connsiteY52" fmla="*/ 273161 h 593995"/>
                  <a:gd name="connsiteX53" fmla="*/ 108780 w 386849"/>
                  <a:gd name="connsiteY53" fmla="*/ 177911 h 593995"/>
                  <a:gd name="connsiteX54" fmla="*/ 127830 w 386849"/>
                  <a:gd name="connsiteY54" fmla="*/ 152511 h 593995"/>
                  <a:gd name="connsiteX55" fmla="*/ 159580 w 386849"/>
                  <a:gd name="connsiteY55" fmla="*/ 108061 h 593995"/>
                  <a:gd name="connsiteX56" fmla="*/ 165930 w 386849"/>
                  <a:gd name="connsiteY56" fmla="*/ 127111 h 593995"/>
                  <a:gd name="connsiteX57" fmla="*/ 127830 w 386849"/>
                  <a:gd name="connsiteY57" fmla="*/ 228711 h 593995"/>
                  <a:gd name="connsiteX58" fmla="*/ 64330 w 386849"/>
                  <a:gd name="connsiteY58" fmla="*/ 374761 h 593995"/>
                  <a:gd name="connsiteX59" fmla="*/ 77030 w 386849"/>
                  <a:gd name="connsiteY59" fmla="*/ 374761 h 593995"/>
                  <a:gd name="connsiteX60" fmla="*/ 115130 w 386849"/>
                  <a:gd name="connsiteY60" fmla="*/ 323961 h 593995"/>
                  <a:gd name="connsiteX61" fmla="*/ 134180 w 386849"/>
                  <a:gd name="connsiteY61" fmla="*/ 285861 h 593995"/>
                  <a:gd name="connsiteX62" fmla="*/ 178630 w 386849"/>
                  <a:gd name="connsiteY62" fmla="*/ 241411 h 593995"/>
                  <a:gd name="connsiteX63" fmla="*/ 191330 w 386849"/>
                  <a:gd name="connsiteY63" fmla="*/ 273161 h 593995"/>
                  <a:gd name="connsiteX64" fmla="*/ 140530 w 386849"/>
                  <a:gd name="connsiteY64" fmla="*/ 425561 h 593995"/>
                  <a:gd name="connsiteX65" fmla="*/ 134180 w 386849"/>
                  <a:gd name="connsiteY65" fmla="*/ 457311 h 593995"/>
                  <a:gd name="connsiteX66" fmla="*/ 121480 w 386849"/>
                  <a:gd name="connsiteY66" fmla="*/ 489061 h 59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86849" h="593995">
                    <a:moveTo>
                      <a:pt x="153230" y="190611"/>
                    </a:moveTo>
                    <a:cubicBezTo>
                      <a:pt x="128997" y="287544"/>
                      <a:pt x="154336" y="193642"/>
                      <a:pt x="115130" y="311261"/>
                    </a:cubicBezTo>
                    <a:cubicBezTo>
                      <a:pt x="110257" y="325880"/>
                      <a:pt x="108153" y="341404"/>
                      <a:pt x="102430" y="355711"/>
                    </a:cubicBezTo>
                    <a:cubicBezTo>
                      <a:pt x="53993" y="476804"/>
                      <a:pt x="95373" y="342312"/>
                      <a:pt x="64330" y="450961"/>
                    </a:cubicBezTo>
                    <a:cubicBezTo>
                      <a:pt x="62213" y="467894"/>
                      <a:pt x="47055" y="514871"/>
                      <a:pt x="57980" y="501761"/>
                    </a:cubicBezTo>
                    <a:cubicBezTo>
                      <a:pt x="78620" y="476993"/>
                      <a:pt x="80084" y="440853"/>
                      <a:pt x="96080" y="412861"/>
                    </a:cubicBezTo>
                    <a:cubicBezTo>
                      <a:pt x="263093" y="120588"/>
                      <a:pt x="150203" y="327664"/>
                      <a:pt x="267530" y="165211"/>
                    </a:cubicBezTo>
                    <a:cubicBezTo>
                      <a:pt x="386849" y="0"/>
                      <a:pt x="213019" y="220650"/>
                      <a:pt x="318330" y="89011"/>
                    </a:cubicBezTo>
                    <a:cubicBezTo>
                      <a:pt x="320447" y="103828"/>
                      <a:pt x="325559" y="118520"/>
                      <a:pt x="324680" y="133461"/>
                    </a:cubicBezTo>
                    <a:cubicBezTo>
                      <a:pt x="319966" y="213606"/>
                      <a:pt x="268304" y="288750"/>
                      <a:pt x="235780" y="355711"/>
                    </a:cubicBezTo>
                    <a:cubicBezTo>
                      <a:pt x="150246" y="531811"/>
                      <a:pt x="259286" y="310395"/>
                      <a:pt x="165930" y="476361"/>
                    </a:cubicBezTo>
                    <a:cubicBezTo>
                      <a:pt x="99761" y="593995"/>
                      <a:pt x="176706" y="476072"/>
                      <a:pt x="134180" y="539861"/>
                    </a:cubicBezTo>
                    <a:cubicBezTo>
                      <a:pt x="151921" y="389061"/>
                      <a:pt x="128109" y="475804"/>
                      <a:pt x="184980" y="362061"/>
                    </a:cubicBezTo>
                    <a:cubicBezTo>
                      <a:pt x="206997" y="318026"/>
                      <a:pt x="227176" y="273095"/>
                      <a:pt x="248480" y="228711"/>
                    </a:cubicBezTo>
                    <a:cubicBezTo>
                      <a:pt x="252576" y="220177"/>
                      <a:pt x="261180" y="203311"/>
                      <a:pt x="261180" y="203311"/>
                    </a:cubicBezTo>
                    <a:cubicBezTo>
                      <a:pt x="263297" y="211778"/>
                      <a:pt x="269647" y="220244"/>
                      <a:pt x="267530" y="228711"/>
                    </a:cubicBezTo>
                    <a:cubicBezTo>
                      <a:pt x="264963" y="238978"/>
                      <a:pt x="254089" y="245136"/>
                      <a:pt x="248480" y="254111"/>
                    </a:cubicBezTo>
                    <a:cubicBezTo>
                      <a:pt x="232895" y="279047"/>
                      <a:pt x="213329" y="302414"/>
                      <a:pt x="204030" y="330311"/>
                    </a:cubicBezTo>
                    <a:cubicBezTo>
                      <a:pt x="199797" y="343011"/>
                      <a:pt x="196870" y="356224"/>
                      <a:pt x="191330" y="368411"/>
                    </a:cubicBezTo>
                    <a:cubicBezTo>
                      <a:pt x="153840" y="450888"/>
                      <a:pt x="184316" y="364054"/>
                      <a:pt x="165930" y="419211"/>
                    </a:cubicBezTo>
                    <a:cubicBezTo>
                      <a:pt x="170163" y="370528"/>
                      <a:pt x="171199" y="321460"/>
                      <a:pt x="178630" y="273161"/>
                    </a:cubicBezTo>
                    <a:cubicBezTo>
                      <a:pt x="179790" y="265618"/>
                      <a:pt x="191330" y="246479"/>
                      <a:pt x="191330" y="254111"/>
                    </a:cubicBezTo>
                    <a:cubicBezTo>
                      <a:pt x="191330" y="263577"/>
                      <a:pt x="183881" y="271635"/>
                      <a:pt x="178630" y="279511"/>
                    </a:cubicBezTo>
                    <a:cubicBezTo>
                      <a:pt x="170163" y="292211"/>
                      <a:pt x="161425" y="304734"/>
                      <a:pt x="153230" y="317611"/>
                    </a:cubicBezTo>
                    <a:cubicBezTo>
                      <a:pt x="145850" y="329209"/>
                      <a:pt x="127014" y="360003"/>
                      <a:pt x="121480" y="374761"/>
                    </a:cubicBezTo>
                    <a:cubicBezTo>
                      <a:pt x="95542" y="443928"/>
                      <a:pt x="137788" y="354844"/>
                      <a:pt x="102430" y="425561"/>
                    </a:cubicBezTo>
                    <a:cubicBezTo>
                      <a:pt x="104547" y="383228"/>
                      <a:pt x="99985" y="340025"/>
                      <a:pt x="108780" y="298561"/>
                    </a:cubicBezTo>
                    <a:cubicBezTo>
                      <a:pt x="115069" y="268915"/>
                      <a:pt x="134675" y="243751"/>
                      <a:pt x="146880" y="216011"/>
                    </a:cubicBezTo>
                    <a:cubicBezTo>
                      <a:pt x="157962" y="190825"/>
                      <a:pt x="168411" y="165360"/>
                      <a:pt x="178630" y="139811"/>
                    </a:cubicBezTo>
                    <a:cubicBezTo>
                      <a:pt x="185347" y="123020"/>
                      <a:pt x="190431" y="105580"/>
                      <a:pt x="197680" y="89011"/>
                    </a:cubicBezTo>
                    <a:cubicBezTo>
                      <a:pt x="216016" y="47101"/>
                      <a:pt x="216802" y="47628"/>
                      <a:pt x="235780" y="19161"/>
                    </a:cubicBezTo>
                    <a:cubicBezTo>
                      <a:pt x="233663" y="42444"/>
                      <a:pt x="234246" y="66133"/>
                      <a:pt x="229430" y="89011"/>
                    </a:cubicBezTo>
                    <a:cubicBezTo>
                      <a:pt x="219573" y="135834"/>
                      <a:pt x="179388" y="191925"/>
                      <a:pt x="159580" y="228711"/>
                    </a:cubicBezTo>
                    <a:cubicBezTo>
                      <a:pt x="74353" y="386990"/>
                      <a:pt x="161675" y="229022"/>
                      <a:pt x="96080" y="368411"/>
                    </a:cubicBezTo>
                    <a:cubicBezTo>
                      <a:pt x="88814" y="383852"/>
                      <a:pt x="78312" y="397597"/>
                      <a:pt x="70680" y="412861"/>
                    </a:cubicBezTo>
                    <a:cubicBezTo>
                      <a:pt x="51940" y="450341"/>
                      <a:pt x="53511" y="449789"/>
                      <a:pt x="45280" y="482711"/>
                    </a:cubicBezTo>
                    <a:cubicBezTo>
                      <a:pt x="32715" y="432449"/>
                      <a:pt x="34113" y="451618"/>
                      <a:pt x="51630" y="368411"/>
                    </a:cubicBezTo>
                    <a:cubicBezTo>
                      <a:pt x="53978" y="357257"/>
                      <a:pt x="60978" y="347556"/>
                      <a:pt x="64330" y="336661"/>
                    </a:cubicBezTo>
                    <a:cubicBezTo>
                      <a:pt x="69463" y="319978"/>
                      <a:pt x="91553" y="276179"/>
                      <a:pt x="77030" y="285861"/>
                    </a:cubicBezTo>
                    <a:lnTo>
                      <a:pt x="57980" y="298561"/>
                    </a:lnTo>
                    <a:cubicBezTo>
                      <a:pt x="53747" y="307028"/>
                      <a:pt x="49125" y="315311"/>
                      <a:pt x="45280" y="323961"/>
                    </a:cubicBezTo>
                    <a:cubicBezTo>
                      <a:pt x="40651" y="334377"/>
                      <a:pt x="37678" y="345516"/>
                      <a:pt x="32580" y="355711"/>
                    </a:cubicBezTo>
                    <a:cubicBezTo>
                      <a:pt x="29167" y="362537"/>
                      <a:pt x="23666" y="368135"/>
                      <a:pt x="19880" y="374761"/>
                    </a:cubicBezTo>
                    <a:cubicBezTo>
                      <a:pt x="15184" y="382980"/>
                      <a:pt x="10909" y="391460"/>
                      <a:pt x="7180" y="400161"/>
                    </a:cubicBezTo>
                    <a:cubicBezTo>
                      <a:pt x="4543" y="406313"/>
                      <a:pt x="0" y="425853"/>
                      <a:pt x="830" y="419211"/>
                    </a:cubicBezTo>
                    <a:cubicBezTo>
                      <a:pt x="12794" y="323498"/>
                      <a:pt x="31062" y="295248"/>
                      <a:pt x="83380" y="190611"/>
                    </a:cubicBezTo>
                    <a:lnTo>
                      <a:pt x="134180" y="89011"/>
                    </a:lnTo>
                    <a:lnTo>
                      <a:pt x="146880" y="63611"/>
                    </a:lnTo>
                    <a:cubicBezTo>
                      <a:pt x="156464" y="121116"/>
                      <a:pt x="157996" y="84241"/>
                      <a:pt x="134180" y="139811"/>
                    </a:cubicBezTo>
                    <a:cubicBezTo>
                      <a:pt x="127056" y="156434"/>
                      <a:pt x="122551" y="174119"/>
                      <a:pt x="115130" y="190611"/>
                    </a:cubicBezTo>
                    <a:cubicBezTo>
                      <a:pt x="103476" y="216508"/>
                      <a:pt x="89730" y="241411"/>
                      <a:pt x="77030" y="266811"/>
                    </a:cubicBezTo>
                    <a:cubicBezTo>
                      <a:pt x="60917" y="299037"/>
                      <a:pt x="69581" y="284335"/>
                      <a:pt x="51630" y="311261"/>
                    </a:cubicBezTo>
                    <a:cubicBezTo>
                      <a:pt x="53747" y="298561"/>
                      <a:pt x="53650" y="285286"/>
                      <a:pt x="57980" y="273161"/>
                    </a:cubicBezTo>
                    <a:cubicBezTo>
                      <a:pt x="63892" y="256606"/>
                      <a:pt x="98432" y="194172"/>
                      <a:pt x="108780" y="177911"/>
                    </a:cubicBezTo>
                    <a:cubicBezTo>
                      <a:pt x="114462" y="168982"/>
                      <a:pt x="122690" y="161762"/>
                      <a:pt x="127830" y="152511"/>
                    </a:cubicBezTo>
                    <a:cubicBezTo>
                      <a:pt x="152959" y="107279"/>
                      <a:pt x="124622" y="131366"/>
                      <a:pt x="159580" y="108061"/>
                    </a:cubicBezTo>
                    <a:cubicBezTo>
                      <a:pt x="161697" y="114411"/>
                      <a:pt x="166536" y="120445"/>
                      <a:pt x="165930" y="127111"/>
                    </a:cubicBezTo>
                    <a:cubicBezTo>
                      <a:pt x="161669" y="173985"/>
                      <a:pt x="146902" y="186479"/>
                      <a:pt x="127830" y="228711"/>
                    </a:cubicBezTo>
                    <a:cubicBezTo>
                      <a:pt x="105981" y="277092"/>
                      <a:pt x="81117" y="324399"/>
                      <a:pt x="64330" y="374761"/>
                    </a:cubicBezTo>
                    <a:cubicBezTo>
                      <a:pt x="45004" y="432739"/>
                      <a:pt x="46256" y="417845"/>
                      <a:pt x="77030" y="374761"/>
                    </a:cubicBezTo>
                    <a:cubicBezTo>
                      <a:pt x="89333" y="357537"/>
                      <a:pt x="103684" y="341766"/>
                      <a:pt x="115130" y="323961"/>
                    </a:cubicBezTo>
                    <a:cubicBezTo>
                      <a:pt x="122808" y="312017"/>
                      <a:pt x="126557" y="297840"/>
                      <a:pt x="134180" y="285861"/>
                    </a:cubicBezTo>
                    <a:cubicBezTo>
                      <a:pt x="153630" y="255297"/>
                      <a:pt x="154338" y="257606"/>
                      <a:pt x="178630" y="241411"/>
                    </a:cubicBezTo>
                    <a:cubicBezTo>
                      <a:pt x="182863" y="251994"/>
                      <a:pt x="193021" y="261889"/>
                      <a:pt x="191330" y="273161"/>
                    </a:cubicBezTo>
                    <a:cubicBezTo>
                      <a:pt x="177783" y="363472"/>
                      <a:pt x="155431" y="351054"/>
                      <a:pt x="140530" y="425561"/>
                    </a:cubicBezTo>
                    <a:cubicBezTo>
                      <a:pt x="138413" y="436144"/>
                      <a:pt x="137281" y="446973"/>
                      <a:pt x="134180" y="457311"/>
                    </a:cubicBezTo>
                    <a:cubicBezTo>
                      <a:pt x="130905" y="468229"/>
                      <a:pt x="121480" y="489061"/>
                      <a:pt x="121480" y="489061"/>
                    </a:cubicBezTo>
                  </a:path>
                </a:pathLst>
              </a:custGeom>
              <a:ln>
                <a:solidFill>
                  <a:srgbClr val="2626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20543369">
                <a:off x="2247474" y="4154764"/>
                <a:ext cx="596195" cy="659522"/>
              </a:xfrm>
              <a:custGeom>
                <a:avLst/>
                <a:gdLst>
                  <a:gd name="connsiteX0" fmla="*/ 153230 w 386849"/>
                  <a:gd name="connsiteY0" fmla="*/ 190611 h 593995"/>
                  <a:gd name="connsiteX1" fmla="*/ 115130 w 386849"/>
                  <a:gd name="connsiteY1" fmla="*/ 311261 h 593995"/>
                  <a:gd name="connsiteX2" fmla="*/ 102430 w 386849"/>
                  <a:gd name="connsiteY2" fmla="*/ 355711 h 593995"/>
                  <a:gd name="connsiteX3" fmla="*/ 64330 w 386849"/>
                  <a:gd name="connsiteY3" fmla="*/ 450961 h 593995"/>
                  <a:gd name="connsiteX4" fmla="*/ 57980 w 386849"/>
                  <a:gd name="connsiteY4" fmla="*/ 501761 h 593995"/>
                  <a:gd name="connsiteX5" fmla="*/ 96080 w 386849"/>
                  <a:gd name="connsiteY5" fmla="*/ 412861 h 593995"/>
                  <a:gd name="connsiteX6" fmla="*/ 267530 w 386849"/>
                  <a:gd name="connsiteY6" fmla="*/ 165211 h 593995"/>
                  <a:gd name="connsiteX7" fmla="*/ 318330 w 386849"/>
                  <a:gd name="connsiteY7" fmla="*/ 89011 h 593995"/>
                  <a:gd name="connsiteX8" fmla="*/ 324680 w 386849"/>
                  <a:gd name="connsiteY8" fmla="*/ 133461 h 593995"/>
                  <a:gd name="connsiteX9" fmla="*/ 235780 w 386849"/>
                  <a:gd name="connsiteY9" fmla="*/ 355711 h 593995"/>
                  <a:gd name="connsiteX10" fmla="*/ 165930 w 386849"/>
                  <a:gd name="connsiteY10" fmla="*/ 476361 h 593995"/>
                  <a:gd name="connsiteX11" fmla="*/ 134180 w 386849"/>
                  <a:gd name="connsiteY11" fmla="*/ 539861 h 593995"/>
                  <a:gd name="connsiteX12" fmla="*/ 184980 w 386849"/>
                  <a:gd name="connsiteY12" fmla="*/ 362061 h 593995"/>
                  <a:gd name="connsiteX13" fmla="*/ 248480 w 386849"/>
                  <a:gd name="connsiteY13" fmla="*/ 228711 h 593995"/>
                  <a:gd name="connsiteX14" fmla="*/ 261180 w 386849"/>
                  <a:gd name="connsiteY14" fmla="*/ 203311 h 593995"/>
                  <a:gd name="connsiteX15" fmla="*/ 267530 w 386849"/>
                  <a:gd name="connsiteY15" fmla="*/ 228711 h 593995"/>
                  <a:gd name="connsiteX16" fmla="*/ 248480 w 386849"/>
                  <a:gd name="connsiteY16" fmla="*/ 254111 h 593995"/>
                  <a:gd name="connsiteX17" fmla="*/ 204030 w 386849"/>
                  <a:gd name="connsiteY17" fmla="*/ 330311 h 593995"/>
                  <a:gd name="connsiteX18" fmla="*/ 191330 w 386849"/>
                  <a:gd name="connsiteY18" fmla="*/ 368411 h 593995"/>
                  <a:gd name="connsiteX19" fmla="*/ 165930 w 386849"/>
                  <a:gd name="connsiteY19" fmla="*/ 419211 h 593995"/>
                  <a:gd name="connsiteX20" fmla="*/ 178630 w 386849"/>
                  <a:gd name="connsiteY20" fmla="*/ 273161 h 593995"/>
                  <a:gd name="connsiteX21" fmla="*/ 191330 w 386849"/>
                  <a:gd name="connsiteY21" fmla="*/ 254111 h 593995"/>
                  <a:gd name="connsiteX22" fmla="*/ 178630 w 386849"/>
                  <a:gd name="connsiteY22" fmla="*/ 279511 h 593995"/>
                  <a:gd name="connsiteX23" fmla="*/ 153230 w 386849"/>
                  <a:gd name="connsiteY23" fmla="*/ 317611 h 593995"/>
                  <a:gd name="connsiteX24" fmla="*/ 121480 w 386849"/>
                  <a:gd name="connsiteY24" fmla="*/ 374761 h 593995"/>
                  <a:gd name="connsiteX25" fmla="*/ 102430 w 386849"/>
                  <a:gd name="connsiteY25" fmla="*/ 425561 h 593995"/>
                  <a:gd name="connsiteX26" fmla="*/ 108780 w 386849"/>
                  <a:gd name="connsiteY26" fmla="*/ 298561 h 593995"/>
                  <a:gd name="connsiteX27" fmla="*/ 146880 w 386849"/>
                  <a:gd name="connsiteY27" fmla="*/ 216011 h 593995"/>
                  <a:gd name="connsiteX28" fmla="*/ 178630 w 386849"/>
                  <a:gd name="connsiteY28" fmla="*/ 139811 h 593995"/>
                  <a:gd name="connsiteX29" fmla="*/ 197680 w 386849"/>
                  <a:gd name="connsiteY29" fmla="*/ 89011 h 593995"/>
                  <a:gd name="connsiteX30" fmla="*/ 235780 w 386849"/>
                  <a:gd name="connsiteY30" fmla="*/ 19161 h 593995"/>
                  <a:gd name="connsiteX31" fmla="*/ 229430 w 386849"/>
                  <a:gd name="connsiteY31" fmla="*/ 89011 h 593995"/>
                  <a:gd name="connsiteX32" fmla="*/ 159580 w 386849"/>
                  <a:gd name="connsiteY32" fmla="*/ 228711 h 593995"/>
                  <a:gd name="connsiteX33" fmla="*/ 96080 w 386849"/>
                  <a:gd name="connsiteY33" fmla="*/ 368411 h 593995"/>
                  <a:gd name="connsiteX34" fmla="*/ 70680 w 386849"/>
                  <a:gd name="connsiteY34" fmla="*/ 412861 h 593995"/>
                  <a:gd name="connsiteX35" fmla="*/ 45280 w 386849"/>
                  <a:gd name="connsiteY35" fmla="*/ 482711 h 593995"/>
                  <a:gd name="connsiteX36" fmla="*/ 51630 w 386849"/>
                  <a:gd name="connsiteY36" fmla="*/ 368411 h 593995"/>
                  <a:gd name="connsiteX37" fmla="*/ 64330 w 386849"/>
                  <a:gd name="connsiteY37" fmla="*/ 336661 h 593995"/>
                  <a:gd name="connsiteX38" fmla="*/ 77030 w 386849"/>
                  <a:gd name="connsiteY38" fmla="*/ 285861 h 593995"/>
                  <a:gd name="connsiteX39" fmla="*/ 57980 w 386849"/>
                  <a:gd name="connsiteY39" fmla="*/ 298561 h 593995"/>
                  <a:gd name="connsiteX40" fmla="*/ 45280 w 386849"/>
                  <a:gd name="connsiteY40" fmla="*/ 323961 h 593995"/>
                  <a:gd name="connsiteX41" fmla="*/ 32580 w 386849"/>
                  <a:gd name="connsiteY41" fmla="*/ 355711 h 593995"/>
                  <a:gd name="connsiteX42" fmla="*/ 19880 w 386849"/>
                  <a:gd name="connsiteY42" fmla="*/ 374761 h 593995"/>
                  <a:gd name="connsiteX43" fmla="*/ 7180 w 386849"/>
                  <a:gd name="connsiteY43" fmla="*/ 400161 h 593995"/>
                  <a:gd name="connsiteX44" fmla="*/ 830 w 386849"/>
                  <a:gd name="connsiteY44" fmla="*/ 419211 h 593995"/>
                  <a:gd name="connsiteX45" fmla="*/ 83380 w 386849"/>
                  <a:gd name="connsiteY45" fmla="*/ 190611 h 593995"/>
                  <a:gd name="connsiteX46" fmla="*/ 134180 w 386849"/>
                  <a:gd name="connsiteY46" fmla="*/ 89011 h 593995"/>
                  <a:gd name="connsiteX47" fmla="*/ 146880 w 386849"/>
                  <a:gd name="connsiteY47" fmla="*/ 63611 h 593995"/>
                  <a:gd name="connsiteX48" fmla="*/ 134180 w 386849"/>
                  <a:gd name="connsiteY48" fmla="*/ 139811 h 593995"/>
                  <a:gd name="connsiteX49" fmla="*/ 115130 w 386849"/>
                  <a:gd name="connsiteY49" fmla="*/ 190611 h 593995"/>
                  <a:gd name="connsiteX50" fmla="*/ 77030 w 386849"/>
                  <a:gd name="connsiteY50" fmla="*/ 266811 h 593995"/>
                  <a:gd name="connsiteX51" fmla="*/ 51630 w 386849"/>
                  <a:gd name="connsiteY51" fmla="*/ 311261 h 593995"/>
                  <a:gd name="connsiteX52" fmla="*/ 57980 w 386849"/>
                  <a:gd name="connsiteY52" fmla="*/ 273161 h 593995"/>
                  <a:gd name="connsiteX53" fmla="*/ 108780 w 386849"/>
                  <a:gd name="connsiteY53" fmla="*/ 177911 h 593995"/>
                  <a:gd name="connsiteX54" fmla="*/ 127830 w 386849"/>
                  <a:gd name="connsiteY54" fmla="*/ 152511 h 593995"/>
                  <a:gd name="connsiteX55" fmla="*/ 159580 w 386849"/>
                  <a:gd name="connsiteY55" fmla="*/ 108061 h 593995"/>
                  <a:gd name="connsiteX56" fmla="*/ 165930 w 386849"/>
                  <a:gd name="connsiteY56" fmla="*/ 127111 h 593995"/>
                  <a:gd name="connsiteX57" fmla="*/ 127830 w 386849"/>
                  <a:gd name="connsiteY57" fmla="*/ 228711 h 593995"/>
                  <a:gd name="connsiteX58" fmla="*/ 64330 w 386849"/>
                  <a:gd name="connsiteY58" fmla="*/ 374761 h 593995"/>
                  <a:gd name="connsiteX59" fmla="*/ 77030 w 386849"/>
                  <a:gd name="connsiteY59" fmla="*/ 374761 h 593995"/>
                  <a:gd name="connsiteX60" fmla="*/ 115130 w 386849"/>
                  <a:gd name="connsiteY60" fmla="*/ 323961 h 593995"/>
                  <a:gd name="connsiteX61" fmla="*/ 134180 w 386849"/>
                  <a:gd name="connsiteY61" fmla="*/ 285861 h 593995"/>
                  <a:gd name="connsiteX62" fmla="*/ 178630 w 386849"/>
                  <a:gd name="connsiteY62" fmla="*/ 241411 h 593995"/>
                  <a:gd name="connsiteX63" fmla="*/ 191330 w 386849"/>
                  <a:gd name="connsiteY63" fmla="*/ 273161 h 593995"/>
                  <a:gd name="connsiteX64" fmla="*/ 140530 w 386849"/>
                  <a:gd name="connsiteY64" fmla="*/ 425561 h 593995"/>
                  <a:gd name="connsiteX65" fmla="*/ 134180 w 386849"/>
                  <a:gd name="connsiteY65" fmla="*/ 457311 h 593995"/>
                  <a:gd name="connsiteX66" fmla="*/ 121480 w 386849"/>
                  <a:gd name="connsiteY66" fmla="*/ 489061 h 59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86849" h="593995">
                    <a:moveTo>
                      <a:pt x="153230" y="190611"/>
                    </a:moveTo>
                    <a:cubicBezTo>
                      <a:pt x="128997" y="287544"/>
                      <a:pt x="154336" y="193642"/>
                      <a:pt x="115130" y="311261"/>
                    </a:cubicBezTo>
                    <a:cubicBezTo>
                      <a:pt x="110257" y="325880"/>
                      <a:pt x="108153" y="341404"/>
                      <a:pt x="102430" y="355711"/>
                    </a:cubicBezTo>
                    <a:cubicBezTo>
                      <a:pt x="53993" y="476804"/>
                      <a:pt x="95373" y="342312"/>
                      <a:pt x="64330" y="450961"/>
                    </a:cubicBezTo>
                    <a:cubicBezTo>
                      <a:pt x="62213" y="467894"/>
                      <a:pt x="47055" y="514871"/>
                      <a:pt x="57980" y="501761"/>
                    </a:cubicBezTo>
                    <a:cubicBezTo>
                      <a:pt x="78620" y="476993"/>
                      <a:pt x="80084" y="440853"/>
                      <a:pt x="96080" y="412861"/>
                    </a:cubicBezTo>
                    <a:cubicBezTo>
                      <a:pt x="263093" y="120588"/>
                      <a:pt x="150203" y="327664"/>
                      <a:pt x="267530" y="165211"/>
                    </a:cubicBezTo>
                    <a:cubicBezTo>
                      <a:pt x="386849" y="0"/>
                      <a:pt x="213019" y="220650"/>
                      <a:pt x="318330" y="89011"/>
                    </a:cubicBezTo>
                    <a:cubicBezTo>
                      <a:pt x="320447" y="103828"/>
                      <a:pt x="325559" y="118520"/>
                      <a:pt x="324680" y="133461"/>
                    </a:cubicBezTo>
                    <a:cubicBezTo>
                      <a:pt x="319966" y="213606"/>
                      <a:pt x="268304" y="288750"/>
                      <a:pt x="235780" y="355711"/>
                    </a:cubicBezTo>
                    <a:cubicBezTo>
                      <a:pt x="150246" y="531811"/>
                      <a:pt x="259286" y="310395"/>
                      <a:pt x="165930" y="476361"/>
                    </a:cubicBezTo>
                    <a:cubicBezTo>
                      <a:pt x="99761" y="593995"/>
                      <a:pt x="176706" y="476072"/>
                      <a:pt x="134180" y="539861"/>
                    </a:cubicBezTo>
                    <a:cubicBezTo>
                      <a:pt x="151921" y="389061"/>
                      <a:pt x="128109" y="475804"/>
                      <a:pt x="184980" y="362061"/>
                    </a:cubicBezTo>
                    <a:cubicBezTo>
                      <a:pt x="206997" y="318026"/>
                      <a:pt x="227176" y="273095"/>
                      <a:pt x="248480" y="228711"/>
                    </a:cubicBezTo>
                    <a:cubicBezTo>
                      <a:pt x="252576" y="220177"/>
                      <a:pt x="261180" y="203311"/>
                      <a:pt x="261180" y="203311"/>
                    </a:cubicBezTo>
                    <a:cubicBezTo>
                      <a:pt x="263297" y="211778"/>
                      <a:pt x="269647" y="220244"/>
                      <a:pt x="267530" y="228711"/>
                    </a:cubicBezTo>
                    <a:cubicBezTo>
                      <a:pt x="264963" y="238978"/>
                      <a:pt x="254089" y="245136"/>
                      <a:pt x="248480" y="254111"/>
                    </a:cubicBezTo>
                    <a:cubicBezTo>
                      <a:pt x="232895" y="279047"/>
                      <a:pt x="213329" y="302414"/>
                      <a:pt x="204030" y="330311"/>
                    </a:cubicBezTo>
                    <a:cubicBezTo>
                      <a:pt x="199797" y="343011"/>
                      <a:pt x="196870" y="356224"/>
                      <a:pt x="191330" y="368411"/>
                    </a:cubicBezTo>
                    <a:cubicBezTo>
                      <a:pt x="153840" y="450888"/>
                      <a:pt x="184316" y="364054"/>
                      <a:pt x="165930" y="419211"/>
                    </a:cubicBezTo>
                    <a:cubicBezTo>
                      <a:pt x="170163" y="370528"/>
                      <a:pt x="171199" y="321460"/>
                      <a:pt x="178630" y="273161"/>
                    </a:cubicBezTo>
                    <a:cubicBezTo>
                      <a:pt x="179790" y="265618"/>
                      <a:pt x="191330" y="246479"/>
                      <a:pt x="191330" y="254111"/>
                    </a:cubicBezTo>
                    <a:cubicBezTo>
                      <a:pt x="191330" y="263577"/>
                      <a:pt x="183881" y="271635"/>
                      <a:pt x="178630" y="279511"/>
                    </a:cubicBezTo>
                    <a:cubicBezTo>
                      <a:pt x="170163" y="292211"/>
                      <a:pt x="161425" y="304734"/>
                      <a:pt x="153230" y="317611"/>
                    </a:cubicBezTo>
                    <a:cubicBezTo>
                      <a:pt x="145850" y="329209"/>
                      <a:pt x="127014" y="360003"/>
                      <a:pt x="121480" y="374761"/>
                    </a:cubicBezTo>
                    <a:cubicBezTo>
                      <a:pt x="95542" y="443928"/>
                      <a:pt x="137788" y="354844"/>
                      <a:pt x="102430" y="425561"/>
                    </a:cubicBezTo>
                    <a:cubicBezTo>
                      <a:pt x="104547" y="383228"/>
                      <a:pt x="99985" y="340025"/>
                      <a:pt x="108780" y="298561"/>
                    </a:cubicBezTo>
                    <a:cubicBezTo>
                      <a:pt x="115069" y="268915"/>
                      <a:pt x="134675" y="243751"/>
                      <a:pt x="146880" y="216011"/>
                    </a:cubicBezTo>
                    <a:cubicBezTo>
                      <a:pt x="157962" y="190825"/>
                      <a:pt x="168411" y="165360"/>
                      <a:pt x="178630" y="139811"/>
                    </a:cubicBezTo>
                    <a:cubicBezTo>
                      <a:pt x="185347" y="123020"/>
                      <a:pt x="190431" y="105580"/>
                      <a:pt x="197680" y="89011"/>
                    </a:cubicBezTo>
                    <a:cubicBezTo>
                      <a:pt x="216016" y="47101"/>
                      <a:pt x="216802" y="47628"/>
                      <a:pt x="235780" y="19161"/>
                    </a:cubicBezTo>
                    <a:cubicBezTo>
                      <a:pt x="233663" y="42444"/>
                      <a:pt x="234246" y="66133"/>
                      <a:pt x="229430" y="89011"/>
                    </a:cubicBezTo>
                    <a:cubicBezTo>
                      <a:pt x="219573" y="135834"/>
                      <a:pt x="179388" y="191925"/>
                      <a:pt x="159580" y="228711"/>
                    </a:cubicBezTo>
                    <a:cubicBezTo>
                      <a:pt x="74353" y="386990"/>
                      <a:pt x="161675" y="229022"/>
                      <a:pt x="96080" y="368411"/>
                    </a:cubicBezTo>
                    <a:cubicBezTo>
                      <a:pt x="88814" y="383852"/>
                      <a:pt x="78312" y="397597"/>
                      <a:pt x="70680" y="412861"/>
                    </a:cubicBezTo>
                    <a:cubicBezTo>
                      <a:pt x="51940" y="450341"/>
                      <a:pt x="53511" y="449789"/>
                      <a:pt x="45280" y="482711"/>
                    </a:cubicBezTo>
                    <a:cubicBezTo>
                      <a:pt x="32715" y="432449"/>
                      <a:pt x="34113" y="451618"/>
                      <a:pt x="51630" y="368411"/>
                    </a:cubicBezTo>
                    <a:cubicBezTo>
                      <a:pt x="53978" y="357257"/>
                      <a:pt x="60978" y="347556"/>
                      <a:pt x="64330" y="336661"/>
                    </a:cubicBezTo>
                    <a:cubicBezTo>
                      <a:pt x="69463" y="319978"/>
                      <a:pt x="91553" y="276179"/>
                      <a:pt x="77030" y="285861"/>
                    </a:cubicBezTo>
                    <a:lnTo>
                      <a:pt x="57980" y="298561"/>
                    </a:lnTo>
                    <a:cubicBezTo>
                      <a:pt x="53747" y="307028"/>
                      <a:pt x="49125" y="315311"/>
                      <a:pt x="45280" y="323961"/>
                    </a:cubicBezTo>
                    <a:cubicBezTo>
                      <a:pt x="40651" y="334377"/>
                      <a:pt x="37678" y="345516"/>
                      <a:pt x="32580" y="355711"/>
                    </a:cubicBezTo>
                    <a:cubicBezTo>
                      <a:pt x="29167" y="362537"/>
                      <a:pt x="23666" y="368135"/>
                      <a:pt x="19880" y="374761"/>
                    </a:cubicBezTo>
                    <a:cubicBezTo>
                      <a:pt x="15184" y="382980"/>
                      <a:pt x="10909" y="391460"/>
                      <a:pt x="7180" y="400161"/>
                    </a:cubicBezTo>
                    <a:cubicBezTo>
                      <a:pt x="4543" y="406313"/>
                      <a:pt x="0" y="425853"/>
                      <a:pt x="830" y="419211"/>
                    </a:cubicBezTo>
                    <a:cubicBezTo>
                      <a:pt x="12794" y="323498"/>
                      <a:pt x="31062" y="295248"/>
                      <a:pt x="83380" y="190611"/>
                    </a:cubicBezTo>
                    <a:lnTo>
                      <a:pt x="134180" y="89011"/>
                    </a:lnTo>
                    <a:lnTo>
                      <a:pt x="146880" y="63611"/>
                    </a:lnTo>
                    <a:cubicBezTo>
                      <a:pt x="156464" y="121116"/>
                      <a:pt x="157996" y="84241"/>
                      <a:pt x="134180" y="139811"/>
                    </a:cubicBezTo>
                    <a:cubicBezTo>
                      <a:pt x="127056" y="156434"/>
                      <a:pt x="122551" y="174119"/>
                      <a:pt x="115130" y="190611"/>
                    </a:cubicBezTo>
                    <a:cubicBezTo>
                      <a:pt x="103476" y="216508"/>
                      <a:pt x="89730" y="241411"/>
                      <a:pt x="77030" y="266811"/>
                    </a:cubicBezTo>
                    <a:cubicBezTo>
                      <a:pt x="60917" y="299037"/>
                      <a:pt x="69581" y="284335"/>
                      <a:pt x="51630" y="311261"/>
                    </a:cubicBezTo>
                    <a:cubicBezTo>
                      <a:pt x="53747" y="298561"/>
                      <a:pt x="53650" y="285286"/>
                      <a:pt x="57980" y="273161"/>
                    </a:cubicBezTo>
                    <a:cubicBezTo>
                      <a:pt x="63892" y="256606"/>
                      <a:pt x="98432" y="194172"/>
                      <a:pt x="108780" y="177911"/>
                    </a:cubicBezTo>
                    <a:cubicBezTo>
                      <a:pt x="114462" y="168982"/>
                      <a:pt x="122690" y="161762"/>
                      <a:pt x="127830" y="152511"/>
                    </a:cubicBezTo>
                    <a:cubicBezTo>
                      <a:pt x="152959" y="107279"/>
                      <a:pt x="124622" y="131366"/>
                      <a:pt x="159580" y="108061"/>
                    </a:cubicBezTo>
                    <a:cubicBezTo>
                      <a:pt x="161697" y="114411"/>
                      <a:pt x="166536" y="120445"/>
                      <a:pt x="165930" y="127111"/>
                    </a:cubicBezTo>
                    <a:cubicBezTo>
                      <a:pt x="161669" y="173985"/>
                      <a:pt x="146902" y="186479"/>
                      <a:pt x="127830" y="228711"/>
                    </a:cubicBezTo>
                    <a:cubicBezTo>
                      <a:pt x="105981" y="277092"/>
                      <a:pt x="81117" y="324399"/>
                      <a:pt x="64330" y="374761"/>
                    </a:cubicBezTo>
                    <a:cubicBezTo>
                      <a:pt x="45004" y="432739"/>
                      <a:pt x="46256" y="417845"/>
                      <a:pt x="77030" y="374761"/>
                    </a:cubicBezTo>
                    <a:cubicBezTo>
                      <a:pt x="89333" y="357537"/>
                      <a:pt x="103684" y="341766"/>
                      <a:pt x="115130" y="323961"/>
                    </a:cubicBezTo>
                    <a:cubicBezTo>
                      <a:pt x="122808" y="312017"/>
                      <a:pt x="126557" y="297840"/>
                      <a:pt x="134180" y="285861"/>
                    </a:cubicBezTo>
                    <a:cubicBezTo>
                      <a:pt x="153630" y="255297"/>
                      <a:pt x="154338" y="257606"/>
                      <a:pt x="178630" y="241411"/>
                    </a:cubicBezTo>
                    <a:cubicBezTo>
                      <a:pt x="182863" y="251994"/>
                      <a:pt x="193021" y="261889"/>
                      <a:pt x="191330" y="273161"/>
                    </a:cubicBezTo>
                    <a:cubicBezTo>
                      <a:pt x="177783" y="363472"/>
                      <a:pt x="155431" y="351054"/>
                      <a:pt x="140530" y="425561"/>
                    </a:cubicBezTo>
                    <a:cubicBezTo>
                      <a:pt x="138413" y="436144"/>
                      <a:pt x="137281" y="446973"/>
                      <a:pt x="134180" y="457311"/>
                    </a:cubicBezTo>
                    <a:cubicBezTo>
                      <a:pt x="130905" y="468229"/>
                      <a:pt x="121480" y="489061"/>
                      <a:pt x="121480" y="489061"/>
                    </a:cubicBezTo>
                  </a:path>
                </a:pathLst>
              </a:cu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458584" y="2849135"/>
                <a:ext cx="952291" cy="87061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929466" y="2253583"/>
                <a:ext cx="5733752" cy="51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Wire Solder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851642" y="2739674"/>
                <a:ext cx="1192316" cy="220134"/>
              </a:xfrm>
              <a:prstGeom prst="straightConnector1">
                <a:avLst/>
              </a:prstGeom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31333" y="1725599"/>
                <a:ext cx="3098800" cy="63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Microphone</a:t>
                </a:r>
                <a:endParaRPr lang="en-US" sz="2400" dirty="0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7128938" y="3631914"/>
              <a:ext cx="2675467" cy="119499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 Computer </a:t>
              </a:r>
            </a:p>
            <a:p>
              <a:pPr algn="ctr"/>
              <a:r>
                <a:rPr lang="en-US" dirty="0" smtClean="0"/>
                <a:t>Audio Jack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Pricing - Prototype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93945" cy="259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90"/>
                <a:gridCol w="915527"/>
                <a:gridCol w="1104328"/>
              </a:tblGrid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Verdana"/>
                        </a:rPr>
                        <a:t>Component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Price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Shipping</a:t>
                      </a:r>
                    </a:p>
                  </a:txBody>
                  <a:tcPr marL="12700" marR="12700" marT="12700" marB="0" anchor="b"/>
                </a:tc>
              </a:tr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Microphone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$2.21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$6.73 </a:t>
                      </a:r>
                    </a:p>
                  </a:txBody>
                  <a:tcPr marL="12700" marR="12700" marT="12700" marB="0" anchor="b"/>
                </a:tc>
              </a:tr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Cable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$0.90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$2.30 </a:t>
                      </a:r>
                    </a:p>
                  </a:txBody>
                  <a:tcPr marL="12700" marR="12700" marT="12700" marB="0" anchor="b"/>
                </a:tc>
              </a:tr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Heat Shrink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$10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$15.00 </a:t>
                      </a:r>
                    </a:p>
                  </a:txBody>
                  <a:tcPr marL="12700" marR="12700" marT="12700" marB="0" anchor="b"/>
                </a:tc>
              </a:tr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Wire Solder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$29.95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$7.66 </a:t>
                      </a:r>
                    </a:p>
                  </a:txBody>
                  <a:tcPr marL="12700" marR="12700" marT="12700" marB="0" anchor="b"/>
                </a:tc>
              </a:tr>
              <a:tr h="34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$43.06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$31.69 </a:t>
                      </a:r>
                    </a:p>
                  </a:txBody>
                  <a:tcPr marL="12700" marR="12700" marT="12700" marB="0" anchor="b"/>
                </a:tc>
              </a:tr>
              <a:tr h="522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Verdana"/>
                        </a:rPr>
                        <a:t>Plus Shipping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$74.75 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18392" y="1600201"/>
          <a:ext cx="4191537" cy="259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54"/>
                <a:gridCol w="885604"/>
                <a:gridCol w="1397179"/>
              </a:tblGrid>
              <a:tr h="34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Verdana"/>
                        </a:rPr>
                        <a:t>Tools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Price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Shipping</a:t>
                      </a:r>
                    </a:p>
                  </a:txBody>
                  <a:tcPr marL="12700" marR="12700" marT="12700" marB="0" anchor="b"/>
                </a:tc>
              </a:tr>
              <a:tr h="52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Soldering Iron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$125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$9.23 </a:t>
                      </a:r>
                    </a:p>
                  </a:txBody>
                  <a:tcPr marL="12700" marR="12700" marT="12700" marB="0" anchor="b"/>
                </a:tc>
              </a:tr>
              <a:tr h="52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Wire Cutters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$23.99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$5.99 </a:t>
                      </a:r>
                    </a:p>
                  </a:txBody>
                  <a:tcPr marL="12700" marR="12700" marT="12700" marB="0" anchor="b"/>
                </a:tc>
              </a:tr>
              <a:tr h="34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Heat Gun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$29.97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$5.99 </a:t>
                      </a:r>
                    </a:p>
                  </a:txBody>
                  <a:tcPr marL="12700" marR="12700" marT="12700" marB="0" anchor="b"/>
                </a:tc>
              </a:tr>
              <a:tr h="34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$179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$21.21 </a:t>
                      </a:r>
                    </a:p>
                  </a:txBody>
                  <a:tcPr marL="12700" marR="12700" marT="12700" marB="0" anchor="b"/>
                </a:tc>
              </a:tr>
              <a:tr h="52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Verdana"/>
                        </a:rPr>
                        <a:t>Plus Shipping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$200 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0188" y="5319022"/>
          <a:ext cx="7016408" cy="50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697"/>
                <a:gridCol w="1822711"/>
              </a:tblGrid>
              <a:tr h="2454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Total Prototyping Cost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$274.92 </a:t>
                      </a:r>
                    </a:p>
                  </a:txBody>
                  <a:tcPr marL="12700" marR="12700" marT="12700" marB="0" anchor="b"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Pricing – 10,000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004201" cy="363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562"/>
                <a:gridCol w="1192239"/>
                <a:gridCol w="1161468"/>
                <a:gridCol w="1593961"/>
                <a:gridCol w="1407430"/>
                <a:gridCol w="1323541"/>
              </a:tblGrid>
              <a:tr h="646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Verdana"/>
                        </a:rPr>
                        <a:t>Component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Verdana"/>
                        </a:rPr>
                        <a:t>Unit Price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Verdana"/>
                        </a:rPr>
                        <a:t>Extended Price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Verdana"/>
                        </a:rPr>
                        <a:t>Shipping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Verdana"/>
                        </a:rPr>
                        <a:t>Shipping</a:t>
                      </a:r>
                      <a:r>
                        <a:rPr lang="en-US" sz="1600" b="1" i="0" u="none" strike="noStrike" baseline="0" dirty="0" smtClean="0">
                          <a:latin typeface="Verdana"/>
                        </a:rPr>
                        <a:t> per </a:t>
                      </a:r>
                      <a:r>
                        <a:rPr lang="en-US" sz="1600" b="1" i="0" u="none" strike="noStrike" dirty="0" smtClean="0">
                          <a:latin typeface="Verdana"/>
                        </a:rPr>
                        <a:t>unit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Microphone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10000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$0.88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$8,827.00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$500.00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$0.05 </a:t>
                      </a: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Cable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$0.32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$3,150.00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$404.96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$0.04 </a:t>
                      </a: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Heat Shrink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1000 ft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$0.02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$192.44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$19.50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$0.00 </a:t>
                      </a: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Wire Solder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$0.03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$279.50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$13.30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$0.00 </a:t>
                      </a: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Assembly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$0.60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$6,000.00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N/A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N/A</a:t>
                      </a:r>
                    </a:p>
                  </a:txBody>
                  <a:tcPr marL="12700" marR="12700" marT="12700" marB="0" anchor="b"/>
                </a:tc>
              </a:tr>
              <a:tr h="42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$1.84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$18,448.94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$937.76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$0.09 </a:t>
                      </a:r>
                    </a:p>
                  </a:txBody>
                  <a:tcPr marL="12700" marR="12700" marT="12700" marB="0" anchor="b"/>
                </a:tc>
              </a:tr>
              <a:tr h="4268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Plus Shipping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$1.94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$18,449.03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16885" y="5819402"/>
          <a:ext cx="5054589" cy="50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516"/>
                <a:gridCol w="1313073"/>
              </a:tblGrid>
              <a:tr h="2454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Price</a:t>
                      </a:r>
                      <a:r>
                        <a:rPr lang="en-US" sz="32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Per Unit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$1.94 </a:t>
                      </a:r>
                      <a:endParaRPr lang="en-US" sz="32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Submitted</a:t>
            </a:r>
            <a:r>
              <a:rPr lang="en-US" dirty="0" smtClean="0"/>
              <a:t> a </a:t>
            </a:r>
            <a:r>
              <a:rPr lang="en-US" dirty="0" smtClean="0"/>
              <a:t>provisional patent </a:t>
            </a:r>
          </a:p>
          <a:p>
            <a:r>
              <a:rPr lang="en-US" dirty="0" smtClean="0"/>
              <a:t>Covers signal processing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Novel Aspects: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Approaching noise cancellation of an audio signal through estimation of the signal itself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Applying STFT parameters and noise cancellation algorithms based on the flow rate and signal to noise ratio present in a single signal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Performing multiple STFTs and utilizing information from all as a noise cancellation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concern about non-communicable respiratory diseases</a:t>
            </a:r>
          </a:p>
          <a:p>
            <a:endParaRPr lang="en-US" dirty="0"/>
          </a:p>
          <a:p>
            <a:r>
              <a:rPr lang="en-US" dirty="0" smtClean="0"/>
              <a:t>Chronic obstructive pulmonary disease is the only leading cause of death increasing in prevalence worldwide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spirometer</a:t>
            </a:r>
            <a:r>
              <a:rPr lang="en-US" dirty="0" smtClean="0"/>
              <a:t> is a device that measures the volume of air expired and/or inspired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92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Competitions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Discovery Competition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Olin Cup Finalists- Business Plan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Software development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Optimization of all the different components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Integration of the components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Hardware development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Altering Hardware Prototype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Ergonomics of Prototype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Development of project into a viable, marketable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Solved?</a:t>
            </a:r>
          </a:p>
          <a:p>
            <a:pPr lvl="1"/>
            <a:r>
              <a:rPr lang="en-US" dirty="0" smtClean="0"/>
              <a:t>Problem was solved yet all of the goals were not met.</a:t>
            </a:r>
          </a:p>
          <a:p>
            <a:pPr lvl="1"/>
            <a:r>
              <a:rPr lang="en-US" dirty="0" smtClean="0"/>
              <a:t>What needs to get done:</a:t>
            </a:r>
          </a:p>
          <a:p>
            <a:pPr lvl="2"/>
            <a:r>
              <a:rPr lang="en-US" dirty="0" smtClean="0"/>
              <a:t>Integration of MATLAB processing into the JSP</a:t>
            </a:r>
          </a:p>
          <a:p>
            <a:pPr lvl="2"/>
            <a:r>
              <a:rPr lang="en-US" dirty="0" smtClean="0"/>
              <a:t>Implementation of Predicted values</a:t>
            </a:r>
          </a:p>
          <a:p>
            <a:pPr lvl="2"/>
            <a:r>
              <a:rPr lang="en-US" dirty="0" smtClean="0"/>
              <a:t>Built in Trouble 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</a:p>
          <a:p>
            <a:pPr lvl="1"/>
            <a:r>
              <a:rPr lang="en-US" dirty="0" smtClean="0"/>
              <a:t>Olga and Abby greatly improved their coding skills</a:t>
            </a:r>
          </a:p>
          <a:p>
            <a:pPr lvl="1"/>
            <a:r>
              <a:rPr lang="en-US" dirty="0" smtClean="0"/>
              <a:t>Jessie increased understanding of audio recording and microphone circuitry </a:t>
            </a:r>
          </a:p>
          <a:p>
            <a:pPr lvl="1"/>
            <a:r>
              <a:rPr lang="en-US" dirty="0" smtClean="0"/>
              <a:t>We all learned the strengths and weaknesses of our group members and how to work better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3200" dirty="0" smtClean="0"/>
              <a:t>80% of developing countries lack access to </a:t>
            </a:r>
            <a:r>
              <a:rPr lang="en-US" sz="3200" dirty="0" err="1" smtClean="0"/>
              <a:t>spirometry</a:t>
            </a:r>
            <a:r>
              <a:rPr lang="en-US" sz="3200" dirty="0" smtClean="0"/>
              <a:t> equipment – World Health Organization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57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3200" dirty="0" smtClean="0"/>
              <a:t>Factors like smoking and use of biomass fuels are increasing  prevalence of respiratory  diseases</a:t>
            </a:r>
          </a:p>
        </p:txBody>
      </p:sp>
      <p:pic>
        <p:nvPicPr>
          <p:cNvPr id="15363" name="Picture 3" descr="C:\Users\Javka\AppData\Local\Microsoft\Windows\Temporary Internet Files\Content.IE5\60FP2MFT\MC900290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83624" y="3771265"/>
            <a:ext cx="2971800" cy="23272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Flow-Volume Curve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9888" y="2128662"/>
            <a:ext cx="85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chemeClr val="bg1"/>
                </a:solidFill>
              </a:rPr>
              <a:t>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File:Flow-volume-lo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284"/>
          <a:stretch/>
        </p:blipFill>
        <p:spPr bwMode="auto">
          <a:xfrm>
            <a:off x="1913503" y="1752600"/>
            <a:ext cx="5517712" cy="4304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49888" y="6056925"/>
            <a:ext cx="262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(Adapted from Wikipedia)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8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ig Picture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457200" y="1595007"/>
            <a:ext cx="8229600" cy="4817215"/>
            <a:chOff x="657793" y="1655572"/>
            <a:chExt cx="8029007" cy="4696856"/>
          </a:xfrm>
        </p:grpSpPr>
        <p:grpSp>
          <p:nvGrpSpPr>
            <p:cNvPr id="4" name="Group 14"/>
            <p:cNvGrpSpPr/>
            <p:nvPr/>
          </p:nvGrpSpPr>
          <p:grpSpPr>
            <a:xfrm>
              <a:off x="657793" y="3886424"/>
              <a:ext cx="2311400" cy="2466004"/>
              <a:chOff x="457200" y="2556040"/>
              <a:chExt cx="1848599" cy="2005934"/>
            </a:xfrm>
          </p:grpSpPr>
          <p:pic>
            <p:nvPicPr>
              <p:cNvPr id="8" name="Picture 7" descr="Picture 1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2556040"/>
                <a:ext cx="1848599" cy="168277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7200" y="4311617"/>
                <a:ext cx="1848599" cy="25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      Spirometer Hardware</a:t>
                </a: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3688048" y="1655572"/>
              <a:ext cx="2222500" cy="2459452"/>
              <a:chOff x="3657600" y="2314866"/>
              <a:chExt cx="1854200" cy="2023254"/>
            </a:xfrm>
          </p:grpSpPr>
          <p:pic>
            <p:nvPicPr>
              <p:cNvPr id="7" name="Picture 6" descr="Picture 17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600" y="2314866"/>
                <a:ext cx="1854200" cy="168897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962401" y="4084929"/>
                <a:ext cx="1270000" cy="2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    User’s Laptop </a:t>
                </a:r>
              </a:p>
            </p:txBody>
          </p:sp>
        </p:grpSp>
        <p:grpSp>
          <p:nvGrpSpPr>
            <p:cNvPr id="10" name="Group 13"/>
            <p:cNvGrpSpPr/>
            <p:nvPr/>
          </p:nvGrpSpPr>
          <p:grpSpPr>
            <a:xfrm>
              <a:off x="6896100" y="3886425"/>
              <a:ext cx="1790700" cy="2145852"/>
              <a:chOff x="7259779" y="2556040"/>
              <a:chExt cx="1427021" cy="1690227"/>
            </a:xfrm>
          </p:grpSpPr>
          <p:pic>
            <p:nvPicPr>
              <p:cNvPr id="6" name="Picture 5" descr="Picture 16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9779" y="2556040"/>
                <a:ext cx="1427021" cy="14478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689101" y="4003840"/>
                <a:ext cx="718299" cy="24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Server</a:t>
                </a:r>
              </a:p>
            </p:txBody>
          </p:sp>
        </p:grpSp>
        <p:cxnSp>
          <p:nvCxnSpPr>
            <p:cNvPr id="49" name="Shape 48"/>
            <p:cNvCxnSpPr>
              <a:stCxn id="7" idx="1"/>
              <a:endCxn id="8" idx="0"/>
            </p:cNvCxnSpPr>
            <p:nvPr/>
          </p:nvCxnSpPr>
          <p:spPr>
            <a:xfrm rot="10800000" flipV="1">
              <a:off x="1813494" y="2682124"/>
              <a:ext cx="1874555" cy="1204300"/>
            </a:xfrm>
            <a:prstGeom prst="bentConnector2">
              <a:avLst/>
            </a:prstGeom>
            <a:ln w="38100"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>
              <a:stCxn id="7" idx="3"/>
              <a:endCxn id="6" idx="0"/>
            </p:cNvCxnSpPr>
            <p:nvPr/>
          </p:nvCxnSpPr>
          <p:spPr>
            <a:xfrm>
              <a:off x="5910548" y="2682124"/>
              <a:ext cx="1880902" cy="1204301"/>
            </a:xfrm>
            <a:prstGeom prst="bentConnector2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082801" y="2274692"/>
              <a:ext cx="115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Record Data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32789" y="2705004"/>
              <a:ext cx="1402047" cy="72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Troubleshooting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Data Processing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Data Analysis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60" name="Elbow Connector 59"/>
            <p:cNvCxnSpPr/>
            <p:nvPr/>
          </p:nvCxnSpPr>
          <p:spPr>
            <a:xfrm>
              <a:off x="5910548" y="2070100"/>
              <a:ext cx="2425647" cy="1816324"/>
            </a:xfrm>
            <a:prstGeom prst="bentConnector3">
              <a:avLst>
                <a:gd name="adj1" fmla="val 100263"/>
              </a:avLst>
            </a:prstGeom>
            <a:ln w="38100"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783103" y="1684338"/>
              <a:ext cx="77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Results 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Signal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.wav file is uploaded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decimated to prevent aliasing based on the </a:t>
            </a:r>
            <a:r>
              <a:rPr lang="en-US" dirty="0" err="1" smtClean="0"/>
              <a:t>Nyquist</a:t>
            </a:r>
            <a:r>
              <a:rPr lang="en-US" dirty="0" smtClean="0"/>
              <a:t> 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Peaks of audio signal are found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Short Time Fourier Transform (STFT)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Low pass filter applied because upper bound of the frequency range is unknown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High Pass filter applied such that there is a high signal-to-noise ratio present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Location of the Peak flow rates are estimated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Flow rate is integrated to solve for the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http://172.18.170.44:8008/spirBacJ/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Signal Processing</a:t>
            </a:r>
            <a:endParaRPr lang="en-US" dirty="0"/>
          </a:p>
        </p:txBody>
      </p:sp>
      <p:pic>
        <p:nvPicPr>
          <p:cNvPr id="4" name="Picture 3" descr="FF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765300"/>
            <a:ext cx="4064000" cy="3327400"/>
          </a:xfrm>
          <a:prstGeom prst="rect">
            <a:avLst/>
          </a:prstGeom>
        </p:spPr>
      </p:pic>
      <p:pic>
        <p:nvPicPr>
          <p:cNvPr id="5" name="Picture 4" descr="FF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765300"/>
            <a:ext cx="4064000" cy="3327400"/>
          </a:xfrm>
          <a:prstGeom prst="rect">
            <a:avLst/>
          </a:prstGeom>
        </p:spPr>
      </p:pic>
      <p:pic>
        <p:nvPicPr>
          <p:cNvPr id="9" name="Picture 8" descr="FF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765300"/>
            <a:ext cx="4064000" cy="3327400"/>
          </a:xfrm>
          <a:prstGeom prst="rect">
            <a:avLst/>
          </a:prstGeom>
        </p:spPr>
      </p:pic>
      <p:pic>
        <p:nvPicPr>
          <p:cNvPr id="10" name="Picture 9" descr="FF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0" y="1765300"/>
            <a:ext cx="4064000" cy="3327400"/>
          </a:xfrm>
          <a:prstGeom prst="rect">
            <a:avLst/>
          </a:prstGeom>
        </p:spPr>
      </p:pic>
      <p:pic>
        <p:nvPicPr>
          <p:cNvPr id="11" name="Picture 10" descr="FF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0" y="1765300"/>
            <a:ext cx="406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634" y="5697481"/>
            <a:ext cx="472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Short Time Fourier Transform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F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1603"/>
            <a:ext cx="1828800" cy="1497330"/>
          </a:xfrm>
          <a:prstGeom prst="rect">
            <a:avLst/>
          </a:prstGeom>
        </p:spPr>
      </p:pic>
      <p:pic>
        <p:nvPicPr>
          <p:cNvPr id="4" name="Picture 3" descr="FF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1821603"/>
            <a:ext cx="1828800" cy="1497330"/>
          </a:xfrm>
          <a:prstGeom prst="rect">
            <a:avLst/>
          </a:prstGeom>
        </p:spPr>
      </p:pic>
      <p:pic>
        <p:nvPicPr>
          <p:cNvPr id="5" name="Picture 4" descr="FF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3" y="1821603"/>
            <a:ext cx="1828800" cy="1497330"/>
          </a:xfrm>
          <a:prstGeom prst="rect">
            <a:avLst/>
          </a:prstGeom>
        </p:spPr>
      </p:pic>
      <p:pic>
        <p:nvPicPr>
          <p:cNvPr id="6" name="Picture 5" descr="FFT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821603"/>
            <a:ext cx="1828800" cy="14973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267" y="3642267"/>
            <a:ext cx="18457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Approximate initial portion as linear to eliminate plosive</a:t>
            </a:r>
          </a:p>
          <a:p>
            <a:pPr>
              <a:buFont typeface="Arial"/>
              <a:buChar char="•"/>
            </a:pPr>
            <a:r>
              <a:rPr lang="en-US" dirty="0" smtClean="0"/>
              <a:t> Apply Moving Average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464" y="4204335"/>
            <a:ext cx="4765464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54355" y="4203541"/>
            <a:ext cx="4765464" cy="1588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39276" y="4203541"/>
            <a:ext cx="4765464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3642267"/>
            <a:ext cx="1845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Very low signal-to-noise ratio</a:t>
            </a:r>
          </a:p>
          <a:p>
            <a:pPr>
              <a:buFont typeface="Arial"/>
              <a:buChar char="•"/>
            </a:pPr>
            <a:r>
              <a:rPr lang="en-US" dirty="0" smtClean="0"/>
              <a:t> Spectral Subtraction – </a:t>
            </a:r>
            <a:r>
              <a:rPr lang="en-US" dirty="0" err="1" smtClean="0"/>
              <a:t>Vuvuzela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75467" y="3688433"/>
            <a:ext cx="1845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Important portion because it includes the peak</a:t>
            </a:r>
          </a:p>
          <a:p>
            <a:pPr>
              <a:buFont typeface="Arial"/>
              <a:buChar char="•"/>
            </a:pPr>
            <a:r>
              <a:rPr lang="en-US" dirty="0" smtClean="0"/>
              <a:t> No additional noise cancelling necessary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41333" y="3642267"/>
            <a:ext cx="184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High Signal-to-noise </a:t>
            </a:r>
            <a:r>
              <a:rPr lang="en-US" dirty="0" smtClean="0"/>
              <a:t>ratio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Apply </a:t>
            </a:r>
            <a:r>
              <a:rPr lang="en-US" dirty="0" smtClean="0"/>
              <a:t>Moving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Words>1189</Words>
  <Application>Microsoft Macintosh PowerPoint</Application>
  <PresentationFormat>On-screen Show (4:3)</PresentationFormat>
  <Paragraphs>305</Paragraphs>
  <Slides>23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Spirometer Software Final Report</vt:lpstr>
      <vt:lpstr>Background</vt:lpstr>
      <vt:lpstr>Need</vt:lpstr>
      <vt:lpstr>Flow-Volume Curve</vt:lpstr>
      <vt:lpstr>The Big Picture</vt:lpstr>
      <vt:lpstr>Brief Signal Processing</vt:lpstr>
      <vt:lpstr>Demonstration of Use</vt:lpstr>
      <vt:lpstr>Additional Signal Processing</vt:lpstr>
      <vt:lpstr>Signal Processing</vt:lpstr>
      <vt:lpstr>Flow Volume Values</vt:lpstr>
      <vt:lpstr>Slide 11</vt:lpstr>
      <vt:lpstr>CPU Requirements</vt:lpstr>
      <vt:lpstr>CPU Requirements </vt:lpstr>
      <vt:lpstr>Software Run Time</vt:lpstr>
      <vt:lpstr>Software Cost</vt:lpstr>
      <vt:lpstr>Hardware</vt:lpstr>
      <vt:lpstr>Hardware Pricing - Prototype</vt:lpstr>
      <vt:lpstr>Hardware Pricing – 10,000 Units</vt:lpstr>
      <vt:lpstr>Intellectual Property</vt:lpstr>
      <vt:lpstr>Future Directions</vt:lpstr>
      <vt:lpstr>Conclusion</vt:lpstr>
      <vt:lpstr>Conclusion</vt:lpstr>
      <vt:lpstr>Questions?</vt:lpstr>
    </vt:vector>
  </TitlesOfParts>
  <Company>Washington University,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Spirometer Software</dc:title>
  <dc:creator>Jessie Butts</dc:creator>
  <cp:lastModifiedBy>Jessie Butts</cp:lastModifiedBy>
  <cp:revision>7</cp:revision>
  <dcterms:created xsi:type="dcterms:W3CDTF">2012-12-03T05:57:22Z</dcterms:created>
  <dcterms:modified xsi:type="dcterms:W3CDTF">2012-12-03T06:13:17Z</dcterms:modified>
</cp:coreProperties>
</file>